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</p:sldMasterIdLst>
  <p:notesMasterIdLst>
    <p:notesMasterId r:id="rId36"/>
  </p:notesMasterIdLst>
  <p:sldIdLst>
    <p:sldId id="326" r:id="rId9"/>
    <p:sldId id="324" r:id="rId10"/>
    <p:sldId id="323" r:id="rId11"/>
    <p:sldId id="307" r:id="rId12"/>
    <p:sldId id="327" r:id="rId13"/>
    <p:sldId id="320" r:id="rId14"/>
    <p:sldId id="330" r:id="rId15"/>
    <p:sldId id="331" r:id="rId16"/>
    <p:sldId id="332" r:id="rId17"/>
    <p:sldId id="333" r:id="rId18"/>
    <p:sldId id="334" r:id="rId19"/>
    <p:sldId id="335" r:id="rId20"/>
    <p:sldId id="328" r:id="rId21"/>
    <p:sldId id="336" r:id="rId22"/>
    <p:sldId id="337" r:id="rId23"/>
    <p:sldId id="338" r:id="rId24"/>
    <p:sldId id="339" r:id="rId25"/>
    <p:sldId id="341" r:id="rId26"/>
    <p:sldId id="340" r:id="rId27"/>
    <p:sldId id="329" r:id="rId28"/>
    <p:sldId id="342" r:id="rId29"/>
    <p:sldId id="343" r:id="rId30"/>
    <p:sldId id="344" r:id="rId31"/>
    <p:sldId id="347" r:id="rId32"/>
    <p:sldId id="345" r:id="rId33"/>
    <p:sldId id="346" r:id="rId34"/>
    <p:sldId id="348" r:id="rId3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66FF33"/>
    <a:srgbClr val="FF0000"/>
    <a:srgbClr val="00FF00"/>
    <a:srgbClr val="990099"/>
    <a:srgbClr val="008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7805" autoAdjust="0"/>
  </p:normalViewPr>
  <p:slideViewPr>
    <p:cSldViewPr>
      <p:cViewPr varScale="1">
        <p:scale>
          <a:sx n="58" d="100"/>
          <a:sy n="58" d="100"/>
        </p:scale>
        <p:origin x="14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26FD84-0B6F-4820-9151-DD41CCEA9A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74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571FD-10C2-4E56-A978-381BD9A8482C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S görbe – sárga – </a:t>
            </a:r>
            <a:r>
              <a:rPr lang="hu-HU" altLang="hu-HU" dirty="0" err="1"/>
              <a:t>szigmoid</a:t>
            </a:r>
            <a:r>
              <a:rPr lang="hu-HU" altLang="hu-HU" dirty="0"/>
              <a:t> függvény: Logisztikai görbe vagy Gauss-féle hibafüggvény</a:t>
            </a:r>
          </a:p>
          <a:p>
            <a:r>
              <a:rPr lang="hu-HU" altLang="ja-JP" b="1" dirty="0" err="1"/>
              <a:t>Miszlivetz</a:t>
            </a:r>
            <a:r>
              <a:rPr lang="hu-HU" altLang="ja-JP" dirty="0"/>
              <a:t> Ferenc [2010]: </a:t>
            </a:r>
            <a:r>
              <a:rPr lang="hu-HU" altLang="ja-JP" i="1" dirty="0"/>
              <a:t>A viszonylagos szabad akarat pillanatában vagyunk. </a:t>
            </a:r>
            <a:r>
              <a:rPr lang="hu-HU" altLang="ja-JP" dirty="0"/>
              <a:t>Interjú Immanuel </a:t>
            </a:r>
            <a:r>
              <a:rPr lang="hu-HU" altLang="ja-JP" dirty="0" err="1"/>
              <a:t>Wallersteinnel</a:t>
            </a:r>
            <a:r>
              <a:rPr lang="hu-HU" altLang="ja-JP" dirty="0"/>
              <a:t>.</a:t>
            </a:r>
            <a:r>
              <a:rPr lang="hu-HU" altLang="ja-JP" i="1" dirty="0"/>
              <a:t> </a:t>
            </a:r>
            <a:r>
              <a:rPr lang="hu-HU" altLang="ja-JP" dirty="0"/>
              <a:t>Magyar Tudomány, 2010. február 20, MTA, Budapest. 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5548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Capita GDP [1990 International Geary-</a:t>
            </a:r>
            <a:r>
              <a:rPr lang="en-US" dirty="0" err="1" smtClean="0"/>
              <a:t>Khamis</a:t>
            </a:r>
            <a:r>
              <a:rPr lang="en-US" dirty="0" smtClean="0"/>
              <a:t> dollars]</a:t>
            </a:r>
            <a:r>
              <a:rPr lang="hu-HU" dirty="0" smtClean="0"/>
              <a:t>:</a:t>
            </a:r>
          </a:p>
          <a:p>
            <a:r>
              <a:rPr lang="hu-HU" dirty="0" smtClean="0"/>
              <a:t>1820: $666	1950: $2111	1970: $3729	2008: $7614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FD84-0B6F-4820-9151-DD41CCEA9A80}" type="slidenum">
              <a:rPr lang="hu-HU" altLang="hu-HU" smtClean="0"/>
              <a:pPr/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416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2F49-C785-4F64-B5CB-F17013FBF979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126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E0053-32BD-4F84-9141-DB95BA73A2A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94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449B3-FE79-4940-B9EF-F30F94D8ED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3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2E7C9-8581-4987-BE5C-D23B4C0CC1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554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59862C-96BE-474D-AC10-67BF5735410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80278-2D96-48A4-BA64-13BD3C7B672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44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62B6-2C71-4BE0-B107-EC7AF157F5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9305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C19D-1F73-41D2-84AD-FFF87615B8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800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D0E1D-464F-43EF-8D8C-E2F5C1227E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9897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C3B16-C7DA-497F-8084-550684824DB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505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0CDCC-3FFC-4DB1-A906-AE47F18D289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5569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B04AB-DCF6-474D-B28A-CEDB954FBCD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853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5270D-D11B-4370-943D-B3E1E39B0CA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19965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7329-6794-4FF2-A195-B823FE0F03C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3241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C377F-3BF9-405A-9EF3-FC5E45ABCC1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1236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0EAB0-2230-474F-BC03-945A5EA4CA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499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B1A15-BDA4-4245-A255-06D79490F81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48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59FB4-BAED-4B89-A23F-BD7DB17D42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470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29B3-13DF-45A1-9A5D-1636B8AC7A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19697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3B98C-8270-4191-8FBE-31990218ED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1743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E059-9F30-4237-9A4B-2930E98701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03848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282AE-C1F0-4AF3-AD8B-9636502E62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5324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D5FD-C7DB-4CA6-8E56-0421C79A12E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195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E4FE4-E6ED-4117-A5B4-B023890CEB7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63686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F80E-2499-44CC-AE5B-C41CDBBB2C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9657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A126-4085-40F5-9B3D-291279B7A2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344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BF40-4994-4EC1-B0A1-7CDBF4236E6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48523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4E2C-0F18-445D-AEF8-7437BBE7672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5454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E35D8F-4FD1-4C1D-B7CF-1CDF15DE01B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68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984F-3FE5-4147-8857-112521E44CDD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1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0193-5AD0-443E-83CF-AB33BB69EBB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8BC5-1738-4380-B09C-A9EC558351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46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17A0-E3F8-4839-8923-BC271A1ED9B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70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2E8C8-8977-4F21-8F2E-308E7242311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CD875-C4FC-4149-B07A-28AD62FA51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316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DF18-E12B-48B2-B3C3-84B354FDED8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8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B732-50F0-4547-8B90-3F6F296D854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85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A92A-BFE9-4887-8509-9BE78DB79CA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33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7C32-E533-472D-8056-B8E74A719E8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23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D309-E252-4739-A139-DA985EB6F4E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49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E35D8F-4FD1-4C1D-B7CF-1CDF15DE01B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96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984F-3FE5-4147-8857-112521E44CDD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79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0193-5AD0-443E-83CF-AB33BB69EBB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19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8BC5-1738-4380-B09C-A9EC558351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8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17A0-E3F8-4839-8923-BC271A1ED9B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9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A9E9D-16B8-410E-9E5F-57B47EE2E4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5270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2E8C8-8977-4F21-8F2E-308E7242311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79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DF18-E12B-48B2-B3C3-84B354FDED8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32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B732-50F0-4547-8B90-3F6F296D854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90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A92A-BFE9-4887-8509-9BE78DB79CA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7C32-E533-472D-8056-B8E74A719E8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99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D309-E252-4739-A139-DA985EB6F4E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82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E35D8F-4FD1-4C1D-B7CF-1CDF15DE01B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03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984F-3FE5-4147-8857-112521E44CDD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6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0193-5AD0-443E-83CF-AB33BB69EBB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94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8BC5-1738-4380-B09C-A9EC558351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1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B61D6-3EFD-4E40-A2A1-712E0D9314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407732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17A0-E3F8-4839-8923-BC271A1ED9B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66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2E8C8-8977-4F21-8F2E-308E7242311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85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DF18-E12B-48B2-B3C3-84B354FDED8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60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B732-50F0-4547-8B90-3F6F296D854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46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A92A-BFE9-4887-8509-9BE78DB79CA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53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7C32-E533-472D-8056-B8E74A719E8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15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D309-E252-4739-A139-DA985EB6F4E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78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E35D8F-4FD1-4C1D-B7CF-1CDF15DE01B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37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984F-3FE5-4147-8857-112521E44CDD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72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0193-5AD0-443E-83CF-AB33BB69EBB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2749-05F3-41B0-AAE6-AE883ECD732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0500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8BC5-1738-4380-B09C-A9EC558351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22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17A0-E3F8-4839-8923-BC271A1ED9B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323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2E8C8-8977-4F21-8F2E-308E7242311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172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DF18-E12B-48B2-B3C3-84B354FDED8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2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B732-50F0-4547-8B90-3F6F296D854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62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A92A-BFE9-4887-8509-9BE78DB79CA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78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7C32-E533-472D-8056-B8E74A719E8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68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D309-E252-4739-A139-DA985EB6F4E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272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E35D8F-4FD1-4C1D-B7CF-1CDF15DE01B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31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984F-3FE5-4147-8857-112521E44CDD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6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260B8-2657-47FD-98CA-2A303D7CFA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95087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0193-5AD0-443E-83CF-AB33BB69EBB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2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8BC5-1738-4380-B09C-A9EC5583510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17A0-E3F8-4839-8923-BC271A1ED9B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09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2E8C8-8977-4F21-8F2E-308E72423118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111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DF18-E12B-48B2-B3C3-84B354FDED8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57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1B732-50F0-4547-8B90-3F6F296D854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9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A92A-BFE9-4887-8509-9BE78DB79CAA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8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7C32-E533-472D-8056-B8E74A719E8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6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D309-E252-4739-A139-DA985EB6F4E1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49C3-F837-484E-821E-2C9687B61F4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775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0D83E2-A146-4D68-9877-06B1360B38B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ACF011-D2FC-4742-AE6B-58E5A9E4AA5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New Century Schoolbook" panose="020406030507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3366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7FF3A-27A7-4798-860D-B5021A19DB8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380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Century Gothic" panose="020B0502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0794442-2546-4855-A23E-C7C8842A7263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0794442-2546-4855-A23E-C7C8842A7263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0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0794442-2546-4855-A23E-C7C8842A7263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0794442-2546-4855-A23E-C7C8842A7263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0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0794442-2546-4855-A23E-C7C8842A7263}" type="slidenum">
              <a:rPr lang="hu-HU" altLang="hu-HU" smtClean="0">
                <a:solidFill>
                  <a:srgbClr val="000000"/>
                </a:solidFill>
              </a:rPr>
              <a:pPr/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66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Baskerville Old Face" panose="020206020805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tk.uni-nke.hu/document/vtk-uni-nke-hu/nagy_z_b.pdf" TargetMode="External"/><Relationship Id="rId2" Type="http://schemas.openxmlformats.org/officeDocument/2006/relationships/hyperlink" Target="https://vtk.uni-nke.hu/document/vtk-uni-nke-hu/Gyori%20Zsuzsanna%20Climatters%202018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tk.uni-nke.hu/document/vtk-uni-nke-hu/ZacharJ%20Climatters%202018.pdf" TargetMode="External"/><Relationship Id="rId4" Type="http://schemas.openxmlformats.org/officeDocument/2006/relationships/hyperlink" Target="https://vtk.uni-nke.hu/document/vtk-uni-nke-hu/Jakuschn&#233;KocsisT%20Climatters%202018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4" y="260648"/>
            <a:ext cx="7633334" cy="5550834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 bwMode="auto">
          <a:xfrm>
            <a:off x="179512" y="5805264"/>
            <a:ext cx="878497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9pPr>
          </a:lstStyle>
          <a:p>
            <a:r>
              <a:rPr lang="hu-HU" dirty="0" err="1" smtClean="0">
                <a:latin typeface="New Century Schoolbook"/>
              </a:rPr>
              <a:t>Climatters</a:t>
            </a:r>
            <a:r>
              <a:rPr lang="hu-HU" dirty="0" smtClean="0">
                <a:latin typeface="New Century Schoolbook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New Century Schoolbook"/>
              </a:rPr>
              <a:t>2018</a:t>
            </a:r>
            <a:endParaRPr lang="hu-HU" dirty="0">
              <a:solidFill>
                <a:srgbClr val="FF0000"/>
              </a:solidFill>
              <a:latin typeface="New 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66964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badkézi sokszög 2"/>
          <p:cNvSpPr/>
          <p:nvPr/>
        </p:nvSpPr>
        <p:spPr>
          <a:xfrm>
            <a:off x="518160" y="116632"/>
            <a:ext cx="8321040" cy="6075562"/>
          </a:xfrm>
          <a:custGeom>
            <a:avLst/>
            <a:gdLst>
              <a:gd name="connsiteX0" fmla="*/ 0 w 8321040"/>
              <a:gd name="connsiteY0" fmla="*/ 6074788 h 6075562"/>
              <a:gd name="connsiteX1" fmla="*/ 2428240 w 8321040"/>
              <a:gd name="connsiteY1" fmla="*/ 5973188 h 6075562"/>
              <a:gd name="connsiteX2" fmla="*/ 3657600 w 8321040"/>
              <a:gd name="connsiteY2" fmla="*/ 5434708 h 6075562"/>
              <a:gd name="connsiteX3" fmla="*/ 4724400 w 8321040"/>
              <a:gd name="connsiteY3" fmla="*/ 4124068 h 6075562"/>
              <a:gd name="connsiteX4" fmla="*/ 5537200 w 8321040"/>
              <a:gd name="connsiteY4" fmla="*/ 2396868 h 6075562"/>
              <a:gd name="connsiteX5" fmla="*/ 6604000 w 8321040"/>
              <a:gd name="connsiteY5" fmla="*/ 456308 h 6075562"/>
              <a:gd name="connsiteX6" fmla="*/ 7223760 w 8321040"/>
              <a:gd name="connsiteY6" fmla="*/ 19428 h 6075562"/>
              <a:gd name="connsiteX7" fmla="*/ 7833360 w 8321040"/>
              <a:gd name="connsiteY7" fmla="*/ 872868 h 6075562"/>
              <a:gd name="connsiteX8" fmla="*/ 8107680 w 8321040"/>
              <a:gd name="connsiteY8" fmla="*/ 2254628 h 6075562"/>
              <a:gd name="connsiteX9" fmla="*/ 8321040 w 8321040"/>
              <a:gd name="connsiteY9" fmla="*/ 4134228 h 60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1040" h="6075562">
                <a:moveTo>
                  <a:pt x="0" y="6074788"/>
                </a:moveTo>
                <a:cubicBezTo>
                  <a:pt x="909320" y="6077328"/>
                  <a:pt x="1818640" y="6079868"/>
                  <a:pt x="2428240" y="5973188"/>
                </a:cubicBezTo>
                <a:cubicBezTo>
                  <a:pt x="3037840" y="5866508"/>
                  <a:pt x="3274907" y="5742895"/>
                  <a:pt x="3657600" y="5434708"/>
                </a:cubicBezTo>
                <a:cubicBezTo>
                  <a:pt x="4040293" y="5126521"/>
                  <a:pt x="4411133" y="4630375"/>
                  <a:pt x="4724400" y="4124068"/>
                </a:cubicBezTo>
                <a:cubicBezTo>
                  <a:pt x="5037667" y="3617761"/>
                  <a:pt x="5223933" y="3008161"/>
                  <a:pt x="5537200" y="2396868"/>
                </a:cubicBezTo>
                <a:cubicBezTo>
                  <a:pt x="5850467" y="1785575"/>
                  <a:pt x="6322907" y="852548"/>
                  <a:pt x="6604000" y="456308"/>
                </a:cubicBezTo>
                <a:cubicBezTo>
                  <a:pt x="6885093" y="60068"/>
                  <a:pt x="7018867" y="-49999"/>
                  <a:pt x="7223760" y="19428"/>
                </a:cubicBezTo>
                <a:cubicBezTo>
                  <a:pt x="7428653" y="88855"/>
                  <a:pt x="7686040" y="500335"/>
                  <a:pt x="7833360" y="872868"/>
                </a:cubicBezTo>
                <a:cubicBezTo>
                  <a:pt x="7980680" y="1245401"/>
                  <a:pt x="8026400" y="1711068"/>
                  <a:pt x="8107680" y="2254628"/>
                </a:cubicBezTo>
                <a:cubicBezTo>
                  <a:pt x="8188960" y="2798188"/>
                  <a:pt x="8255000" y="3466208"/>
                  <a:pt x="8321040" y="4134228"/>
                </a:cubicBezTo>
              </a:path>
            </a:pathLst>
          </a:custGeom>
          <a:gradFill flip="none" rotWithShape="1">
            <a:gsLst>
              <a:gs pos="49000">
                <a:srgbClr val="FF0000"/>
              </a:gs>
              <a:gs pos="85000">
                <a:srgbClr val="00FF00"/>
              </a:gs>
              <a:gs pos="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518160" y="6442536"/>
          <a:ext cx="83210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832"/>
                <a:gridCol w="4339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TÖRTÉNELMI IDŐK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DIVAT: </a:t>
                      </a:r>
                      <a:r>
                        <a:rPr lang="hu-HU" dirty="0" smtClean="0">
                          <a:solidFill>
                            <a:srgbClr val="00FF00"/>
                          </a:solidFill>
                        </a:rPr>
                        <a:t>MAX. 10 ÉV</a:t>
                      </a:r>
                      <a:endParaRPr lang="hu-HU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Egyenes összekötő nyíllal 6"/>
          <p:cNvCxnSpPr/>
          <p:nvPr/>
        </p:nvCxnSpPr>
        <p:spPr>
          <a:xfrm>
            <a:off x="518160" y="6453336"/>
            <a:ext cx="398183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478600" y="6453336"/>
            <a:ext cx="4360600" cy="0"/>
          </a:xfrm>
          <a:prstGeom prst="straightConnector1">
            <a:avLst/>
          </a:prstGeom>
          <a:ln w="38100">
            <a:gradFill flip="none" rotWithShape="1">
              <a:gsLst>
                <a:gs pos="58571">
                  <a:srgbClr val="A5951E"/>
                </a:gs>
                <a:gs pos="57000">
                  <a:srgbClr val="FF0000"/>
                </a:gs>
                <a:gs pos="0">
                  <a:srgbClr val="FF0000"/>
                </a:gs>
                <a:gs pos="100000">
                  <a:srgbClr val="66FF33"/>
                </a:gs>
              </a:gsLst>
              <a:lin ang="0" scaled="1"/>
              <a:tileRect/>
            </a:gra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/>
          <p:cNvSpPr txBox="1">
            <a:spLocks/>
          </p:cNvSpPr>
          <p:nvPr/>
        </p:nvSpPr>
        <p:spPr>
          <a:xfrm>
            <a:off x="0" y="476672"/>
            <a:ext cx="4176464" cy="19636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9pPr>
          </a:lstStyle>
          <a:p>
            <a:r>
              <a:rPr lang="en-US" sz="4000" dirty="0" smtClean="0"/>
              <a:t>Initiatives-expressions-movements</a:t>
            </a:r>
          </a:p>
          <a:p>
            <a:r>
              <a:rPr lang="en-US" sz="3200" b="0" dirty="0" smtClean="0">
                <a:solidFill>
                  <a:srgbClr val="FF0000"/>
                </a:solidFill>
              </a:rPr>
              <a:t>– General life cycle</a:t>
            </a:r>
            <a:endParaRPr lang="en-US" sz="3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>
            <a:off x="503730" y="332656"/>
            <a:ext cx="824473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611560" y="188640"/>
            <a:ext cx="824473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25400">
            <a:solidFill>
              <a:srgbClr val="66FF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719754" y="116632"/>
            <a:ext cx="824473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2540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872154" y="269032"/>
            <a:ext cx="824473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254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1024554" y="535196"/>
            <a:ext cx="824473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254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755576" y="421432"/>
            <a:ext cx="824473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254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899592" y="607204"/>
            <a:ext cx="824473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 3"/>
          <p:cNvSpPr/>
          <p:nvPr/>
        </p:nvSpPr>
        <p:spPr>
          <a:xfrm>
            <a:off x="395536" y="459662"/>
            <a:ext cx="8604774" cy="6206172"/>
          </a:xfrm>
          <a:custGeom>
            <a:avLst/>
            <a:gdLst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091917 w 8257588"/>
              <a:gd name="connsiteY3" fmla="*/ 5412088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57588"/>
              <a:gd name="connsiteY0" fmla="*/ 6145734 h 6194648"/>
              <a:gd name="connsiteX1" fmla="*/ 3083442 w 8257588"/>
              <a:gd name="connsiteY1" fmla="*/ 6177632 h 6194648"/>
              <a:gd name="connsiteX2" fmla="*/ 5422605 w 8257588"/>
              <a:gd name="connsiteY2" fmla="*/ 5911818 h 6194648"/>
              <a:gd name="connsiteX3" fmla="*/ 7442792 w 8257588"/>
              <a:gd name="connsiteY3" fmla="*/ 5465250 h 6194648"/>
              <a:gd name="connsiteX4" fmla="*/ 7783033 w 8257588"/>
              <a:gd name="connsiteY4" fmla="*/ 4848562 h 6194648"/>
              <a:gd name="connsiteX5" fmla="*/ 8218968 w 8257588"/>
              <a:gd name="connsiteY5" fmla="*/ 115 h 6194648"/>
              <a:gd name="connsiteX6" fmla="*/ 8208335 w 8257588"/>
              <a:gd name="connsiteY6" fmla="*/ 4997418 h 6194648"/>
              <a:gd name="connsiteX0" fmla="*/ 0 w 8248458"/>
              <a:gd name="connsiteY0" fmla="*/ 6163301 h 6212215"/>
              <a:gd name="connsiteX1" fmla="*/ 3083442 w 8248458"/>
              <a:gd name="connsiteY1" fmla="*/ 6195199 h 6212215"/>
              <a:gd name="connsiteX2" fmla="*/ 5422605 w 8248458"/>
              <a:gd name="connsiteY2" fmla="*/ 5929385 h 6212215"/>
              <a:gd name="connsiteX3" fmla="*/ 7442792 w 8248458"/>
              <a:gd name="connsiteY3" fmla="*/ 5482817 h 6212215"/>
              <a:gd name="connsiteX4" fmla="*/ 7910623 w 8248458"/>
              <a:gd name="connsiteY4" fmla="*/ 3430733 h 6212215"/>
              <a:gd name="connsiteX5" fmla="*/ 8218968 w 8248458"/>
              <a:gd name="connsiteY5" fmla="*/ 17682 h 6212215"/>
              <a:gd name="connsiteX6" fmla="*/ 8208335 w 8248458"/>
              <a:gd name="connsiteY6" fmla="*/ 5014985 h 6212215"/>
              <a:gd name="connsiteX0" fmla="*/ 0 w 8248458"/>
              <a:gd name="connsiteY0" fmla="*/ 6163301 h 6206730"/>
              <a:gd name="connsiteX1" fmla="*/ 3083442 w 8248458"/>
              <a:gd name="connsiteY1" fmla="*/ 6195199 h 6206730"/>
              <a:gd name="connsiteX2" fmla="*/ 5475768 w 8248458"/>
              <a:gd name="connsiteY2" fmla="*/ 6003812 h 6206730"/>
              <a:gd name="connsiteX3" fmla="*/ 7442792 w 8248458"/>
              <a:gd name="connsiteY3" fmla="*/ 5482817 h 6206730"/>
              <a:gd name="connsiteX4" fmla="*/ 7910623 w 8248458"/>
              <a:gd name="connsiteY4" fmla="*/ 3430733 h 6206730"/>
              <a:gd name="connsiteX5" fmla="*/ 8218968 w 8248458"/>
              <a:gd name="connsiteY5" fmla="*/ 17682 h 6206730"/>
              <a:gd name="connsiteX6" fmla="*/ 8208335 w 8248458"/>
              <a:gd name="connsiteY6" fmla="*/ 5014985 h 6206730"/>
              <a:gd name="connsiteX0" fmla="*/ 0 w 8244734"/>
              <a:gd name="connsiteY0" fmla="*/ 6162743 h 6206172"/>
              <a:gd name="connsiteX1" fmla="*/ 3083442 w 8244734"/>
              <a:gd name="connsiteY1" fmla="*/ 6194641 h 6206172"/>
              <a:gd name="connsiteX2" fmla="*/ 5475768 w 8244734"/>
              <a:gd name="connsiteY2" fmla="*/ 6003254 h 6206172"/>
              <a:gd name="connsiteX3" fmla="*/ 7442792 w 8244734"/>
              <a:gd name="connsiteY3" fmla="*/ 5482259 h 6206172"/>
              <a:gd name="connsiteX4" fmla="*/ 7963786 w 8244734"/>
              <a:gd name="connsiteY4" fmla="*/ 3451440 h 6206172"/>
              <a:gd name="connsiteX5" fmla="*/ 8218968 w 8244734"/>
              <a:gd name="connsiteY5" fmla="*/ 17124 h 6206172"/>
              <a:gd name="connsiteX6" fmla="*/ 8208335 w 8244734"/>
              <a:gd name="connsiteY6" fmla="*/ 5014427 h 6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734" h="6206172">
                <a:moveTo>
                  <a:pt x="0" y="6162743"/>
                </a:moveTo>
                <a:cubicBezTo>
                  <a:pt x="1089837" y="6198185"/>
                  <a:pt x="2170814" y="6221222"/>
                  <a:pt x="3083442" y="6194641"/>
                </a:cubicBezTo>
                <a:cubicBezTo>
                  <a:pt x="3996070" y="6168060"/>
                  <a:pt x="4749210" y="6121984"/>
                  <a:pt x="5475768" y="6003254"/>
                </a:cubicBezTo>
                <a:cubicBezTo>
                  <a:pt x="6202326" y="5884524"/>
                  <a:pt x="7028122" y="5907561"/>
                  <a:pt x="7442792" y="5482259"/>
                </a:cubicBezTo>
                <a:cubicBezTo>
                  <a:pt x="7857462" y="5056957"/>
                  <a:pt x="7834423" y="4362296"/>
                  <a:pt x="7963786" y="3451440"/>
                </a:cubicBezTo>
                <a:cubicBezTo>
                  <a:pt x="8093149" y="2540584"/>
                  <a:pt x="8178210" y="-243374"/>
                  <a:pt x="8218968" y="17124"/>
                </a:cubicBezTo>
                <a:cubicBezTo>
                  <a:pt x="8259726" y="277622"/>
                  <a:pt x="8249093" y="2528180"/>
                  <a:pt x="8208335" y="5014427"/>
                </a:cubicBezTo>
              </a:path>
            </a:pathLst>
          </a:custGeom>
          <a:noFill/>
          <a:ln w="381000">
            <a:solidFill>
              <a:schemeClr val="tx1">
                <a:lumMod val="85000"/>
                <a:lumOff val="15000"/>
                <a:alpha val="31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267619" y="980728"/>
            <a:ext cx="7821434" cy="167319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hu-HU" altLang="hu-HU" sz="9600" i="1" dirty="0" smtClean="0">
                <a:solidFill>
                  <a:srgbClr val="FF0000"/>
                </a:solidFill>
              </a:rPr>
              <a:t>Múló divat,</a:t>
            </a:r>
            <a:endParaRPr lang="en-US" altLang="hu-HU" sz="3600" b="0" i="1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59425" y="2535521"/>
            <a:ext cx="7821434" cy="167319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hu-HU" altLang="hu-HU" sz="5400" i="1" dirty="0" smtClean="0"/>
              <a:t>vagy valódi fejlődés?</a:t>
            </a:r>
            <a:endParaRPr lang="en-US" altLang="hu-HU" sz="1600" b="0" i="1" dirty="0"/>
          </a:p>
        </p:txBody>
      </p:sp>
    </p:spTree>
    <p:extLst>
      <p:ext uri="{BB962C8B-B14F-4D97-AF65-F5344CB8AC3E}">
        <p14:creationId xmlns:p14="http://schemas.microsoft.com/office/powerpoint/2010/main" val="6341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7" name="Picture 3" descr="görbe 5_fek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500562" cy="59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48" name="Line 4"/>
          <p:cNvSpPr>
            <a:spLocks noChangeAspect="1" noChangeShapeType="1"/>
          </p:cNvSpPr>
          <p:nvPr/>
        </p:nvSpPr>
        <p:spPr bwMode="auto">
          <a:xfrm flipV="1">
            <a:off x="4643438" y="260350"/>
            <a:ext cx="0" cy="628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0149" name="Line 5"/>
          <p:cNvSpPr>
            <a:spLocks noChangeAspect="1" noChangeShapeType="1"/>
          </p:cNvSpPr>
          <p:nvPr/>
        </p:nvSpPr>
        <p:spPr bwMode="auto">
          <a:xfrm>
            <a:off x="250825" y="6524625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390151" name="Picture 7" descr="görbe 4_sár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8680"/>
            <a:ext cx="432117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52" name="AutoShape 8"/>
          <p:cNvSpPr>
            <a:spLocks/>
          </p:cNvSpPr>
          <p:nvPr/>
        </p:nvSpPr>
        <p:spPr bwMode="auto">
          <a:xfrm>
            <a:off x="4067175" y="3141663"/>
            <a:ext cx="1152525" cy="1150937"/>
          </a:xfrm>
          <a:prstGeom prst="borderCallout1">
            <a:avLst>
              <a:gd name="adj1" fmla="val -6620"/>
              <a:gd name="adj2" fmla="val 90083"/>
              <a:gd name="adj3" fmla="val -6620"/>
              <a:gd name="adj4" fmla="val -310329"/>
            </a:avLst>
          </a:prstGeom>
          <a:solidFill>
            <a:srgbClr val="00FFFF">
              <a:alpha val="45000"/>
            </a:srgbClr>
          </a:solidFill>
          <a:ln w="12700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390153" name="Rectangle 9"/>
          <p:cNvSpPr>
            <a:spLocks noChangeArrowheads="1"/>
          </p:cNvSpPr>
          <p:nvPr/>
        </p:nvSpPr>
        <p:spPr bwMode="auto">
          <a:xfrm>
            <a:off x="395288" y="2060848"/>
            <a:ext cx="3890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1pPr>
            <a:lvl2pPr algn="ctr"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2pPr>
            <a:lvl3pPr algn="ctr"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3pPr>
            <a:lvl4pPr algn="ctr"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4pPr>
            <a:lvl5pPr algn="ctr"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9pPr>
          </a:lstStyle>
          <a:p>
            <a:pPr algn="l"/>
            <a:r>
              <a:rPr lang="hu-HU" altLang="hu-HU" sz="5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-18"/>
              </a:rPr>
              <a:t>Bifurkációs </a:t>
            </a:r>
            <a:r>
              <a:rPr lang="hu-HU" altLang="hu-HU" sz="5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-18"/>
              </a:rPr>
              <a:t>zóna:</a:t>
            </a:r>
          </a:p>
        </p:txBody>
      </p:sp>
      <p:sp>
        <p:nvSpPr>
          <p:cNvPr id="390154" name="Freeform 10"/>
          <p:cNvSpPr>
            <a:spLocks/>
          </p:cNvSpPr>
          <p:nvPr/>
        </p:nvSpPr>
        <p:spPr bwMode="auto">
          <a:xfrm>
            <a:off x="3707904" y="260648"/>
            <a:ext cx="792163" cy="5184775"/>
          </a:xfrm>
          <a:custGeom>
            <a:avLst/>
            <a:gdLst>
              <a:gd name="T0" fmla="*/ 0 w 499"/>
              <a:gd name="T1" fmla="*/ 3266 h 3266"/>
              <a:gd name="T2" fmla="*/ 408 w 499"/>
              <a:gd name="T3" fmla="*/ 2314 h 3266"/>
              <a:gd name="T4" fmla="*/ 499 w 499"/>
              <a:gd name="T5" fmla="*/ 0 h 3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3266">
                <a:moveTo>
                  <a:pt x="0" y="3266"/>
                </a:moveTo>
                <a:cubicBezTo>
                  <a:pt x="162" y="3062"/>
                  <a:pt x="325" y="2858"/>
                  <a:pt x="408" y="2314"/>
                </a:cubicBezTo>
                <a:cubicBezTo>
                  <a:pt x="491" y="1770"/>
                  <a:pt x="495" y="885"/>
                  <a:pt x="499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0155" name="Line 11"/>
          <p:cNvSpPr>
            <a:spLocks noChangeAspect="1" noChangeShapeType="1"/>
          </p:cNvSpPr>
          <p:nvPr/>
        </p:nvSpPr>
        <p:spPr bwMode="auto">
          <a:xfrm flipV="1">
            <a:off x="4643438" y="260350"/>
            <a:ext cx="0" cy="628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0156" name="Line 12"/>
          <p:cNvSpPr>
            <a:spLocks noChangeAspect="1" noChangeShapeType="1"/>
          </p:cNvSpPr>
          <p:nvPr/>
        </p:nvSpPr>
        <p:spPr bwMode="auto">
          <a:xfrm>
            <a:off x="250825" y="6524625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390157" name="Picture 13" descr="görbe 3_zö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" y="549275"/>
            <a:ext cx="446405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4430722"/>
            <a:ext cx="8938665" cy="144655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hu-HU" altLang="hu-HU" sz="8800" b="1" dirty="0">
                <a:solidFill>
                  <a:srgbClr val="FF0000"/>
                </a:solidFill>
                <a:latin typeface="+mn-lt"/>
              </a:rPr>
              <a:t>A szavak ereje!</a:t>
            </a:r>
          </a:p>
        </p:txBody>
      </p:sp>
    </p:spTree>
    <p:extLst>
      <p:ext uri="{BB962C8B-B14F-4D97-AF65-F5344CB8AC3E}">
        <p14:creationId xmlns:p14="http://schemas.microsoft.com/office/powerpoint/2010/main" val="22546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2" grpId="0" animBg="1"/>
      <p:bldP spid="390153" grpId="0"/>
      <p:bldP spid="39015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0EC57-9BAC-4653-8369-62BA1CF9E48D}" type="slidenum">
              <a:rPr lang="hu-HU" altLang="hu-HU" smtClean="0"/>
              <a:pPr>
                <a:defRPr/>
              </a:pPr>
              <a:t>13</a:t>
            </a:fld>
            <a:endParaRPr lang="hu-HU" altLang="hu-HU" dirty="0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0" y="2708920"/>
            <a:ext cx="9144000" cy="792162"/>
          </a:xfrm>
          <a:prstGeom prst="rect">
            <a:avLst/>
          </a:prstGeom>
          <a:solidFill>
            <a:srgbClr val="3366FF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hu-HU" altLang="hu-HU" sz="2400" dirty="0" smtClean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1498600"/>
          </a:xfrm>
        </p:spPr>
        <p:txBody>
          <a:bodyPr/>
          <a:lstStyle/>
          <a:p>
            <a:pPr eaLnBrk="1" hangingPunct="1"/>
            <a:r>
              <a:rPr lang="hu-HU" altLang="hu-HU" sz="5400" dirty="0" smtClean="0"/>
              <a:t>Tartalom</a:t>
            </a:r>
            <a:endParaRPr lang="hu-HU" altLang="hu-HU" sz="5400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844675"/>
            <a:ext cx="8651875" cy="4281488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Bevezetés – </a:t>
            </a:r>
            <a:r>
              <a:rPr lang="hu-HU" altLang="hu-HU" sz="3600" i="1" dirty="0" smtClean="0"/>
              <a:t>Projektektől a paradigma felé</a:t>
            </a:r>
          </a:p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Modell </a:t>
            </a:r>
            <a:r>
              <a:rPr lang="hu-HU" altLang="hu-HU" sz="3600" i="1" dirty="0" smtClean="0"/>
              <a:t>– Hármas határ</a:t>
            </a:r>
          </a:p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Eredmények </a:t>
            </a:r>
            <a:r>
              <a:rPr lang="hu-HU" altLang="hu-HU" sz="3600" i="1" dirty="0" smtClean="0"/>
              <a:t>– Buta kérdésre buta válasz</a:t>
            </a:r>
            <a:endParaRPr lang="hu-HU" altLang="hu-HU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4199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shoppin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40088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3" name="Picture 3" descr="folyikape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171450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2443163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35205" name="Picture 5" descr="fireplace-main_F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803400"/>
            <a:ext cx="32766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6" name="Picture 6" descr="kenyer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063750"/>
            <a:ext cx="1855788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7" name="Picture 7" descr="Legvadabb zöld sportkocsi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4249738" cy="2327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5208" name="Picture 8" descr="rádió0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1756">
            <a:off x="1841500" y="3573463"/>
            <a:ext cx="251460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09" name="Freeform 9"/>
          <p:cNvSpPr>
            <a:spLocks/>
          </p:cNvSpPr>
          <p:nvPr/>
        </p:nvSpPr>
        <p:spPr bwMode="auto">
          <a:xfrm>
            <a:off x="395288" y="908050"/>
            <a:ext cx="8856662" cy="2016125"/>
          </a:xfrm>
          <a:custGeom>
            <a:avLst/>
            <a:gdLst>
              <a:gd name="T0" fmla="*/ 0 w 5262"/>
              <a:gd name="T1" fmla="*/ 0 h 1270"/>
              <a:gd name="T2" fmla="*/ 1542 w 5262"/>
              <a:gd name="T3" fmla="*/ 908 h 1270"/>
              <a:gd name="T4" fmla="*/ 5262 w 5262"/>
              <a:gd name="T5" fmla="*/ 127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62" h="1270">
                <a:moveTo>
                  <a:pt x="0" y="0"/>
                </a:moveTo>
                <a:cubicBezTo>
                  <a:pt x="332" y="348"/>
                  <a:pt x="665" y="696"/>
                  <a:pt x="1542" y="908"/>
                </a:cubicBezTo>
                <a:cubicBezTo>
                  <a:pt x="2419" y="1120"/>
                  <a:pt x="3840" y="1195"/>
                  <a:pt x="5262" y="127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pic>
        <p:nvPicPr>
          <p:cNvPr id="43521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773238"/>
            <a:ext cx="3240088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organic-garden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213100"/>
            <a:ext cx="28813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212" name="Picture 12" descr="water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1310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13" name="Freeform 13"/>
          <p:cNvSpPr>
            <a:spLocks/>
          </p:cNvSpPr>
          <p:nvPr/>
        </p:nvSpPr>
        <p:spPr bwMode="auto">
          <a:xfrm>
            <a:off x="395288" y="4005263"/>
            <a:ext cx="8856662" cy="2376487"/>
          </a:xfrm>
          <a:custGeom>
            <a:avLst/>
            <a:gdLst>
              <a:gd name="T0" fmla="*/ 0 w 5307"/>
              <a:gd name="T1" fmla="*/ 1497 h 1497"/>
              <a:gd name="T2" fmla="*/ 1406 w 5307"/>
              <a:gd name="T3" fmla="*/ 317 h 1497"/>
              <a:gd name="T4" fmla="*/ 5307 w 5307"/>
              <a:gd name="T5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07" h="1497">
                <a:moveTo>
                  <a:pt x="0" y="1497"/>
                </a:moveTo>
                <a:cubicBezTo>
                  <a:pt x="261" y="1031"/>
                  <a:pt x="522" y="566"/>
                  <a:pt x="1406" y="317"/>
                </a:cubicBezTo>
                <a:cubicBezTo>
                  <a:pt x="2290" y="68"/>
                  <a:pt x="4657" y="53"/>
                  <a:pt x="5307" y="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35214" name="Freeform 14"/>
          <p:cNvSpPr>
            <a:spLocks/>
          </p:cNvSpPr>
          <p:nvPr/>
        </p:nvSpPr>
        <p:spPr bwMode="auto">
          <a:xfrm>
            <a:off x="34925" y="-242888"/>
            <a:ext cx="9290050" cy="3176588"/>
          </a:xfrm>
          <a:custGeom>
            <a:avLst/>
            <a:gdLst>
              <a:gd name="T0" fmla="*/ 42 w 5852"/>
              <a:gd name="T1" fmla="*/ 126 h 2001"/>
              <a:gd name="T2" fmla="*/ 69 w 5852"/>
              <a:gd name="T3" fmla="*/ 227 h 2001"/>
              <a:gd name="T4" fmla="*/ 115 w 5852"/>
              <a:gd name="T5" fmla="*/ 337 h 2001"/>
              <a:gd name="T6" fmla="*/ 188 w 5852"/>
              <a:gd name="T7" fmla="*/ 519 h 2001"/>
              <a:gd name="T8" fmla="*/ 216 w 5852"/>
              <a:gd name="T9" fmla="*/ 574 h 2001"/>
              <a:gd name="T10" fmla="*/ 225 w 5852"/>
              <a:gd name="T11" fmla="*/ 602 h 2001"/>
              <a:gd name="T12" fmla="*/ 261 w 5852"/>
              <a:gd name="T13" fmla="*/ 657 h 2001"/>
              <a:gd name="T14" fmla="*/ 271 w 5852"/>
              <a:gd name="T15" fmla="*/ 684 h 2001"/>
              <a:gd name="T16" fmla="*/ 298 w 5852"/>
              <a:gd name="T17" fmla="*/ 693 h 2001"/>
              <a:gd name="T18" fmla="*/ 353 w 5852"/>
              <a:gd name="T19" fmla="*/ 757 h 2001"/>
              <a:gd name="T20" fmla="*/ 380 w 5852"/>
              <a:gd name="T21" fmla="*/ 785 h 2001"/>
              <a:gd name="T22" fmla="*/ 435 w 5852"/>
              <a:gd name="T23" fmla="*/ 821 h 2001"/>
              <a:gd name="T24" fmla="*/ 453 w 5852"/>
              <a:gd name="T25" fmla="*/ 913 h 2001"/>
              <a:gd name="T26" fmla="*/ 508 w 5852"/>
              <a:gd name="T27" fmla="*/ 931 h 2001"/>
              <a:gd name="T28" fmla="*/ 682 w 5852"/>
              <a:gd name="T29" fmla="*/ 1086 h 2001"/>
              <a:gd name="T30" fmla="*/ 792 w 5852"/>
              <a:gd name="T31" fmla="*/ 1169 h 2001"/>
              <a:gd name="T32" fmla="*/ 865 w 5852"/>
              <a:gd name="T33" fmla="*/ 1223 h 2001"/>
              <a:gd name="T34" fmla="*/ 929 w 5852"/>
              <a:gd name="T35" fmla="*/ 1260 h 2001"/>
              <a:gd name="T36" fmla="*/ 1002 w 5852"/>
              <a:gd name="T37" fmla="*/ 1333 h 2001"/>
              <a:gd name="T38" fmla="*/ 1084 w 5852"/>
              <a:gd name="T39" fmla="*/ 1370 h 2001"/>
              <a:gd name="T40" fmla="*/ 1176 w 5852"/>
              <a:gd name="T41" fmla="*/ 1397 h 2001"/>
              <a:gd name="T42" fmla="*/ 1203 w 5852"/>
              <a:gd name="T43" fmla="*/ 1406 h 2001"/>
              <a:gd name="T44" fmla="*/ 1349 w 5852"/>
              <a:gd name="T45" fmla="*/ 1443 h 2001"/>
              <a:gd name="T46" fmla="*/ 1459 w 5852"/>
              <a:gd name="T47" fmla="*/ 1479 h 2001"/>
              <a:gd name="T48" fmla="*/ 1642 w 5852"/>
              <a:gd name="T49" fmla="*/ 1534 h 2001"/>
              <a:gd name="T50" fmla="*/ 1797 w 5852"/>
              <a:gd name="T51" fmla="*/ 1589 h 2001"/>
              <a:gd name="T52" fmla="*/ 2044 w 5852"/>
              <a:gd name="T53" fmla="*/ 1626 h 2001"/>
              <a:gd name="T54" fmla="*/ 2072 w 5852"/>
              <a:gd name="T55" fmla="*/ 1635 h 2001"/>
              <a:gd name="T56" fmla="*/ 2172 w 5852"/>
              <a:gd name="T57" fmla="*/ 1644 h 2001"/>
              <a:gd name="T58" fmla="*/ 2191 w 5852"/>
              <a:gd name="T59" fmla="*/ 1662 h 2001"/>
              <a:gd name="T60" fmla="*/ 2218 w 5852"/>
              <a:gd name="T61" fmla="*/ 1671 h 2001"/>
              <a:gd name="T62" fmla="*/ 2511 w 5852"/>
              <a:gd name="T63" fmla="*/ 1708 h 2001"/>
              <a:gd name="T64" fmla="*/ 2876 w 5852"/>
              <a:gd name="T65" fmla="*/ 1763 h 2001"/>
              <a:gd name="T66" fmla="*/ 3141 w 5852"/>
              <a:gd name="T67" fmla="*/ 1790 h 2001"/>
              <a:gd name="T68" fmla="*/ 3352 w 5852"/>
              <a:gd name="T69" fmla="*/ 1809 h 2001"/>
              <a:gd name="T70" fmla="*/ 4165 w 5852"/>
              <a:gd name="T71" fmla="*/ 1845 h 2001"/>
              <a:gd name="T72" fmla="*/ 4623 w 5852"/>
              <a:gd name="T73" fmla="*/ 1891 h 2001"/>
              <a:gd name="T74" fmla="*/ 4723 w 5852"/>
              <a:gd name="T75" fmla="*/ 1909 h 2001"/>
              <a:gd name="T76" fmla="*/ 4796 w 5852"/>
              <a:gd name="T77" fmla="*/ 1937 h 2001"/>
              <a:gd name="T78" fmla="*/ 5226 w 5852"/>
              <a:gd name="T79" fmla="*/ 1946 h 2001"/>
              <a:gd name="T80" fmla="*/ 5765 w 5852"/>
              <a:gd name="T81" fmla="*/ 1973 h 2001"/>
              <a:gd name="T82" fmla="*/ 5839 w 5852"/>
              <a:gd name="T83" fmla="*/ 1964 h 2001"/>
              <a:gd name="T84" fmla="*/ 5852 w 5852"/>
              <a:gd name="T85" fmla="*/ 0 h 2001"/>
              <a:gd name="T86" fmla="*/ 0 w 5852"/>
              <a:gd name="T87" fmla="*/ 45 h 2001"/>
              <a:gd name="T88" fmla="*/ 42 w 5852"/>
              <a:gd name="T89" fmla="*/ 126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52" h="2001">
                <a:moveTo>
                  <a:pt x="42" y="126"/>
                </a:moveTo>
                <a:cubicBezTo>
                  <a:pt x="49" y="157"/>
                  <a:pt x="56" y="198"/>
                  <a:pt x="69" y="227"/>
                </a:cubicBezTo>
                <a:cubicBezTo>
                  <a:pt x="87" y="267"/>
                  <a:pt x="104" y="290"/>
                  <a:pt x="115" y="337"/>
                </a:cubicBezTo>
                <a:cubicBezTo>
                  <a:pt x="121" y="400"/>
                  <a:pt x="116" y="495"/>
                  <a:pt x="188" y="519"/>
                </a:cubicBezTo>
                <a:cubicBezTo>
                  <a:pt x="211" y="590"/>
                  <a:pt x="180" y="503"/>
                  <a:pt x="216" y="574"/>
                </a:cubicBezTo>
                <a:cubicBezTo>
                  <a:pt x="220" y="583"/>
                  <a:pt x="220" y="593"/>
                  <a:pt x="225" y="602"/>
                </a:cubicBezTo>
                <a:cubicBezTo>
                  <a:pt x="235" y="621"/>
                  <a:pt x="249" y="639"/>
                  <a:pt x="261" y="657"/>
                </a:cubicBezTo>
                <a:cubicBezTo>
                  <a:pt x="266" y="665"/>
                  <a:pt x="264" y="677"/>
                  <a:pt x="271" y="684"/>
                </a:cubicBezTo>
                <a:cubicBezTo>
                  <a:pt x="278" y="691"/>
                  <a:pt x="289" y="690"/>
                  <a:pt x="298" y="693"/>
                </a:cubicBezTo>
                <a:cubicBezTo>
                  <a:pt x="322" y="730"/>
                  <a:pt x="310" y="743"/>
                  <a:pt x="353" y="757"/>
                </a:cubicBezTo>
                <a:cubicBezTo>
                  <a:pt x="362" y="766"/>
                  <a:pt x="370" y="777"/>
                  <a:pt x="380" y="785"/>
                </a:cubicBezTo>
                <a:cubicBezTo>
                  <a:pt x="397" y="798"/>
                  <a:pt x="435" y="821"/>
                  <a:pt x="435" y="821"/>
                </a:cubicBezTo>
                <a:cubicBezTo>
                  <a:pt x="445" y="851"/>
                  <a:pt x="434" y="888"/>
                  <a:pt x="453" y="913"/>
                </a:cubicBezTo>
                <a:cubicBezTo>
                  <a:pt x="465" y="928"/>
                  <a:pt x="508" y="931"/>
                  <a:pt x="508" y="931"/>
                </a:cubicBezTo>
                <a:cubicBezTo>
                  <a:pt x="563" y="983"/>
                  <a:pt x="606" y="1061"/>
                  <a:pt x="682" y="1086"/>
                </a:cubicBezTo>
                <a:cubicBezTo>
                  <a:pt x="709" y="1168"/>
                  <a:pt x="694" y="1156"/>
                  <a:pt x="792" y="1169"/>
                </a:cubicBezTo>
                <a:cubicBezTo>
                  <a:pt x="823" y="1189"/>
                  <a:pt x="830" y="1212"/>
                  <a:pt x="865" y="1223"/>
                </a:cubicBezTo>
                <a:cubicBezTo>
                  <a:pt x="885" y="1284"/>
                  <a:pt x="855" y="1220"/>
                  <a:pt x="929" y="1260"/>
                </a:cubicBezTo>
                <a:cubicBezTo>
                  <a:pt x="959" y="1276"/>
                  <a:pt x="971" y="1318"/>
                  <a:pt x="1002" y="1333"/>
                </a:cubicBezTo>
                <a:cubicBezTo>
                  <a:pt x="1027" y="1345"/>
                  <a:pt x="1058" y="1361"/>
                  <a:pt x="1084" y="1370"/>
                </a:cubicBezTo>
                <a:cubicBezTo>
                  <a:pt x="1114" y="1380"/>
                  <a:pt x="1146" y="1387"/>
                  <a:pt x="1176" y="1397"/>
                </a:cubicBezTo>
                <a:cubicBezTo>
                  <a:pt x="1185" y="1400"/>
                  <a:pt x="1203" y="1406"/>
                  <a:pt x="1203" y="1406"/>
                </a:cubicBezTo>
                <a:cubicBezTo>
                  <a:pt x="1255" y="1441"/>
                  <a:pt x="1278" y="1436"/>
                  <a:pt x="1349" y="1443"/>
                </a:cubicBezTo>
                <a:cubicBezTo>
                  <a:pt x="1383" y="1475"/>
                  <a:pt x="1411" y="1472"/>
                  <a:pt x="1459" y="1479"/>
                </a:cubicBezTo>
                <a:cubicBezTo>
                  <a:pt x="1512" y="1515"/>
                  <a:pt x="1579" y="1525"/>
                  <a:pt x="1642" y="1534"/>
                </a:cubicBezTo>
                <a:cubicBezTo>
                  <a:pt x="1711" y="1582"/>
                  <a:pt x="1699" y="1578"/>
                  <a:pt x="1797" y="1589"/>
                </a:cubicBezTo>
                <a:cubicBezTo>
                  <a:pt x="1906" y="1625"/>
                  <a:pt x="1894" y="1618"/>
                  <a:pt x="2044" y="1626"/>
                </a:cubicBezTo>
                <a:cubicBezTo>
                  <a:pt x="2053" y="1629"/>
                  <a:pt x="2062" y="1634"/>
                  <a:pt x="2072" y="1635"/>
                </a:cubicBezTo>
                <a:cubicBezTo>
                  <a:pt x="2105" y="1640"/>
                  <a:pt x="2139" y="1637"/>
                  <a:pt x="2172" y="1644"/>
                </a:cubicBezTo>
                <a:cubicBezTo>
                  <a:pt x="2181" y="1646"/>
                  <a:pt x="2183" y="1658"/>
                  <a:pt x="2191" y="1662"/>
                </a:cubicBezTo>
                <a:cubicBezTo>
                  <a:pt x="2199" y="1667"/>
                  <a:pt x="2209" y="1668"/>
                  <a:pt x="2218" y="1671"/>
                </a:cubicBezTo>
                <a:cubicBezTo>
                  <a:pt x="2285" y="1742"/>
                  <a:pt x="2449" y="1706"/>
                  <a:pt x="2511" y="1708"/>
                </a:cubicBezTo>
                <a:cubicBezTo>
                  <a:pt x="2592" y="1789"/>
                  <a:pt x="2804" y="1761"/>
                  <a:pt x="2876" y="1763"/>
                </a:cubicBezTo>
                <a:cubicBezTo>
                  <a:pt x="2955" y="1838"/>
                  <a:pt x="2881" y="1776"/>
                  <a:pt x="3141" y="1790"/>
                </a:cubicBezTo>
                <a:cubicBezTo>
                  <a:pt x="3212" y="1794"/>
                  <a:pt x="3282" y="1803"/>
                  <a:pt x="3352" y="1809"/>
                </a:cubicBezTo>
                <a:cubicBezTo>
                  <a:pt x="3408" y="1828"/>
                  <a:pt x="4063" y="1842"/>
                  <a:pt x="4165" y="1845"/>
                </a:cubicBezTo>
                <a:cubicBezTo>
                  <a:pt x="4331" y="1957"/>
                  <a:pt x="4198" y="1882"/>
                  <a:pt x="4623" y="1891"/>
                </a:cubicBezTo>
                <a:cubicBezTo>
                  <a:pt x="4686" y="1899"/>
                  <a:pt x="4680" y="1893"/>
                  <a:pt x="4723" y="1909"/>
                </a:cubicBezTo>
                <a:cubicBezTo>
                  <a:pt x="4747" y="1918"/>
                  <a:pt x="4770" y="1936"/>
                  <a:pt x="4796" y="1937"/>
                </a:cubicBezTo>
                <a:cubicBezTo>
                  <a:pt x="4939" y="1940"/>
                  <a:pt x="5083" y="1943"/>
                  <a:pt x="5226" y="1946"/>
                </a:cubicBezTo>
                <a:cubicBezTo>
                  <a:pt x="5391" y="2001"/>
                  <a:pt x="5588" y="1958"/>
                  <a:pt x="5765" y="1973"/>
                </a:cubicBezTo>
                <a:cubicBezTo>
                  <a:pt x="5790" y="1970"/>
                  <a:pt x="5839" y="1964"/>
                  <a:pt x="5839" y="1964"/>
                </a:cubicBezTo>
                <a:lnTo>
                  <a:pt x="5852" y="0"/>
                </a:lnTo>
                <a:lnTo>
                  <a:pt x="0" y="45"/>
                </a:lnTo>
                <a:lnTo>
                  <a:pt x="42" y="126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60001"/>
                </a:schemeClr>
              </a:gs>
              <a:gs pos="100000">
                <a:srgbClr val="000000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35215" name="Freeform 15"/>
          <p:cNvSpPr>
            <a:spLocks/>
          </p:cNvSpPr>
          <p:nvPr/>
        </p:nvSpPr>
        <p:spPr bwMode="auto">
          <a:xfrm>
            <a:off x="269875" y="4005263"/>
            <a:ext cx="9237663" cy="3205162"/>
          </a:xfrm>
          <a:custGeom>
            <a:avLst/>
            <a:gdLst>
              <a:gd name="T0" fmla="*/ 86 w 5819"/>
              <a:gd name="T1" fmla="*/ 1608 h 2019"/>
              <a:gd name="T2" fmla="*/ 159 w 5819"/>
              <a:gd name="T3" fmla="*/ 1434 h 2019"/>
              <a:gd name="T4" fmla="*/ 287 w 5819"/>
              <a:gd name="T5" fmla="*/ 1278 h 2019"/>
              <a:gd name="T6" fmla="*/ 369 w 5819"/>
              <a:gd name="T7" fmla="*/ 1141 h 2019"/>
              <a:gd name="T8" fmla="*/ 424 w 5819"/>
              <a:gd name="T9" fmla="*/ 1059 h 2019"/>
              <a:gd name="T10" fmla="*/ 616 w 5819"/>
              <a:gd name="T11" fmla="*/ 904 h 2019"/>
              <a:gd name="T12" fmla="*/ 891 w 5819"/>
              <a:gd name="T13" fmla="*/ 648 h 2019"/>
              <a:gd name="T14" fmla="*/ 964 w 5819"/>
              <a:gd name="T15" fmla="*/ 611 h 2019"/>
              <a:gd name="T16" fmla="*/ 1265 w 5819"/>
              <a:gd name="T17" fmla="*/ 501 h 2019"/>
              <a:gd name="T18" fmla="*/ 1659 w 5819"/>
              <a:gd name="T19" fmla="*/ 373 h 2019"/>
              <a:gd name="T20" fmla="*/ 1878 w 5819"/>
              <a:gd name="T21" fmla="*/ 318 h 2019"/>
              <a:gd name="T22" fmla="*/ 2390 w 5819"/>
              <a:gd name="T23" fmla="*/ 264 h 2019"/>
              <a:gd name="T24" fmla="*/ 2555 w 5819"/>
              <a:gd name="T25" fmla="*/ 236 h 2019"/>
              <a:gd name="T26" fmla="*/ 2655 w 5819"/>
              <a:gd name="T27" fmla="*/ 200 h 2019"/>
              <a:gd name="T28" fmla="*/ 3268 w 5819"/>
              <a:gd name="T29" fmla="*/ 209 h 2019"/>
              <a:gd name="T30" fmla="*/ 3377 w 5819"/>
              <a:gd name="T31" fmla="*/ 145 h 2019"/>
              <a:gd name="T32" fmla="*/ 3478 w 5819"/>
              <a:gd name="T33" fmla="*/ 181 h 2019"/>
              <a:gd name="T34" fmla="*/ 4475 w 5819"/>
              <a:gd name="T35" fmla="*/ 126 h 2019"/>
              <a:gd name="T36" fmla="*/ 4776 w 5819"/>
              <a:gd name="T37" fmla="*/ 90 h 2019"/>
              <a:gd name="T38" fmla="*/ 5416 w 5819"/>
              <a:gd name="T39" fmla="*/ 81 h 2019"/>
              <a:gd name="T40" fmla="*/ 5718 w 5819"/>
              <a:gd name="T41" fmla="*/ 382 h 2019"/>
              <a:gd name="T42" fmla="*/ 5736 w 5819"/>
              <a:gd name="T43" fmla="*/ 858 h 2019"/>
              <a:gd name="T44" fmla="*/ 5581 w 5819"/>
              <a:gd name="T45" fmla="*/ 1928 h 2019"/>
              <a:gd name="T46" fmla="*/ 4529 w 5819"/>
              <a:gd name="T47" fmla="*/ 1982 h 2019"/>
              <a:gd name="T48" fmla="*/ 3844 w 5819"/>
              <a:gd name="T49" fmla="*/ 1992 h 2019"/>
              <a:gd name="T50" fmla="*/ 3048 w 5819"/>
              <a:gd name="T51" fmla="*/ 1882 h 2019"/>
              <a:gd name="T52" fmla="*/ 2902 w 5819"/>
              <a:gd name="T53" fmla="*/ 1909 h 2019"/>
              <a:gd name="T54" fmla="*/ 2417 w 5819"/>
              <a:gd name="T55" fmla="*/ 1909 h 2019"/>
              <a:gd name="T56" fmla="*/ 1375 w 5819"/>
              <a:gd name="T57" fmla="*/ 1891 h 2019"/>
              <a:gd name="T58" fmla="*/ 827 w 5819"/>
              <a:gd name="T59" fmla="*/ 1937 h 2019"/>
              <a:gd name="T60" fmla="*/ 77 w 5819"/>
              <a:gd name="T61" fmla="*/ 1928 h 2019"/>
              <a:gd name="T62" fmla="*/ 40 w 5819"/>
              <a:gd name="T63" fmla="*/ 1772 h 2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19" h="2019">
                <a:moveTo>
                  <a:pt x="40" y="1772"/>
                </a:moveTo>
                <a:cubicBezTo>
                  <a:pt x="53" y="1711"/>
                  <a:pt x="59" y="1662"/>
                  <a:pt x="86" y="1608"/>
                </a:cubicBezTo>
                <a:cubicBezTo>
                  <a:pt x="95" y="1547"/>
                  <a:pt x="90" y="1533"/>
                  <a:pt x="123" y="1489"/>
                </a:cubicBezTo>
                <a:cubicBezTo>
                  <a:pt x="136" y="1471"/>
                  <a:pt x="159" y="1434"/>
                  <a:pt x="159" y="1434"/>
                </a:cubicBezTo>
                <a:cubicBezTo>
                  <a:pt x="172" y="1394"/>
                  <a:pt x="200" y="1368"/>
                  <a:pt x="232" y="1342"/>
                </a:cubicBezTo>
                <a:cubicBezTo>
                  <a:pt x="255" y="1324"/>
                  <a:pt x="264" y="1296"/>
                  <a:pt x="287" y="1278"/>
                </a:cubicBezTo>
                <a:cubicBezTo>
                  <a:pt x="358" y="1221"/>
                  <a:pt x="271" y="1304"/>
                  <a:pt x="342" y="1233"/>
                </a:cubicBezTo>
                <a:cubicBezTo>
                  <a:pt x="352" y="1203"/>
                  <a:pt x="360" y="1172"/>
                  <a:pt x="369" y="1141"/>
                </a:cubicBezTo>
                <a:cubicBezTo>
                  <a:pt x="375" y="1120"/>
                  <a:pt x="372" y="1093"/>
                  <a:pt x="388" y="1077"/>
                </a:cubicBezTo>
                <a:cubicBezTo>
                  <a:pt x="397" y="1067"/>
                  <a:pt x="412" y="1065"/>
                  <a:pt x="424" y="1059"/>
                </a:cubicBezTo>
                <a:cubicBezTo>
                  <a:pt x="449" y="1024"/>
                  <a:pt x="525" y="977"/>
                  <a:pt x="525" y="977"/>
                </a:cubicBezTo>
                <a:cubicBezTo>
                  <a:pt x="549" y="939"/>
                  <a:pt x="582" y="934"/>
                  <a:pt x="616" y="904"/>
                </a:cubicBezTo>
                <a:cubicBezTo>
                  <a:pt x="670" y="856"/>
                  <a:pt x="689" y="819"/>
                  <a:pt x="753" y="776"/>
                </a:cubicBezTo>
                <a:cubicBezTo>
                  <a:pt x="782" y="719"/>
                  <a:pt x="833" y="676"/>
                  <a:pt x="891" y="648"/>
                </a:cubicBezTo>
                <a:cubicBezTo>
                  <a:pt x="897" y="642"/>
                  <a:pt x="901" y="633"/>
                  <a:pt x="909" y="629"/>
                </a:cubicBezTo>
                <a:cubicBezTo>
                  <a:pt x="926" y="620"/>
                  <a:pt x="964" y="611"/>
                  <a:pt x="964" y="611"/>
                </a:cubicBezTo>
                <a:cubicBezTo>
                  <a:pt x="1024" y="571"/>
                  <a:pt x="1120" y="582"/>
                  <a:pt x="1192" y="574"/>
                </a:cubicBezTo>
                <a:cubicBezTo>
                  <a:pt x="1213" y="544"/>
                  <a:pt x="1235" y="522"/>
                  <a:pt x="1265" y="501"/>
                </a:cubicBezTo>
                <a:cubicBezTo>
                  <a:pt x="1299" y="410"/>
                  <a:pt x="1407" y="428"/>
                  <a:pt x="1485" y="419"/>
                </a:cubicBezTo>
                <a:cubicBezTo>
                  <a:pt x="1546" y="389"/>
                  <a:pt x="1589" y="381"/>
                  <a:pt x="1659" y="373"/>
                </a:cubicBezTo>
                <a:cubicBezTo>
                  <a:pt x="1732" y="300"/>
                  <a:pt x="1653" y="367"/>
                  <a:pt x="1860" y="337"/>
                </a:cubicBezTo>
                <a:cubicBezTo>
                  <a:pt x="1869" y="336"/>
                  <a:pt x="1871" y="323"/>
                  <a:pt x="1878" y="318"/>
                </a:cubicBezTo>
                <a:cubicBezTo>
                  <a:pt x="1918" y="288"/>
                  <a:pt x="1929" y="284"/>
                  <a:pt x="1969" y="264"/>
                </a:cubicBezTo>
                <a:cubicBezTo>
                  <a:pt x="2140" y="274"/>
                  <a:pt x="2197" y="282"/>
                  <a:pt x="2390" y="264"/>
                </a:cubicBezTo>
                <a:cubicBezTo>
                  <a:pt x="2404" y="263"/>
                  <a:pt x="2413" y="247"/>
                  <a:pt x="2427" y="245"/>
                </a:cubicBezTo>
                <a:cubicBezTo>
                  <a:pt x="2469" y="238"/>
                  <a:pt x="2512" y="239"/>
                  <a:pt x="2555" y="236"/>
                </a:cubicBezTo>
                <a:cubicBezTo>
                  <a:pt x="2579" y="230"/>
                  <a:pt x="2604" y="226"/>
                  <a:pt x="2628" y="218"/>
                </a:cubicBezTo>
                <a:cubicBezTo>
                  <a:pt x="2638" y="214"/>
                  <a:pt x="2644" y="201"/>
                  <a:pt x="2655" y="200"/>
                </a:cubicBezTo>
                <a:cubicBezTo>
                  <a:pt x="2706" y="198"/>
                  <a:pt x="2854" y="212"/>
                  <a:pt x="2920" y="218"/>
                </a:cubicBezTo>
                <a:cubicBezTo>
                  <a:pt x="3036" y="215"/>
                  <a:pt x="3152" y="218"/>
                  <a:pt x="3268" y="209"/>
                </a:cubicBezTo>
                <a:cubicBezTo>
                  <a:pt x="3292" y="207"/>
                  <a:pt x="3302" y="174"/>
                  <a:pt x="3323" y="163"/>
                </a:cubicBezTo>
                <a:cubicBezTo>
                  <a:pt x="3340" y="155"/>
                  <a:pt x="3377" y="145"/>
                  <a:pt x="3377" y="145"/>
                </a:cubicBezTo>
                <a:cubicBezTo>
                  <a:pt x="3405" y="148"/>
                  <a:pt x="3434" y="145"/>
                  <a:pt x="3460" y="154"/>
                </a:cubicBezTo>
                <a:cubicBezTo>
                  <a:pt x="3470" y="158"/>
                  <a:pt x="3467" y="181"/>
                  <a:pt x="3478" y="181"/>
                </a:cubicBezTo>
                <a:cubicBezTo>
                  <a:pt x="3652" y="187"/>
                  <a:pt x="3825" y="175"/>
                  <a:pt x="3999" y="172"/>
                </a:cubicBezTo>
                <a:cubicBezTo>
                  <a:pt x="4191" y="97"/>
                  <a:pt x="4080" y="136"/>
                  <a:pt x="4475" y="126"/>
                </a:cubicBezTo>
                <a:cubicBezTo>
                  <a:pt x="4588" y="88"/>
                  <a:pt x="4425" y="140"/>
                  <a:pt x="4749" y="108"/>
                </a:cubicBezTo>
                <a:cubicBezTo>
                  <a:pt x="4760" y="107"/>
                  <a:pt x="4766" y="94"/>
                  <a:pt x="4776" y="90"/>
                </a:cubicBezTo>
                <a:cubicBezTo>
                  <a:pt x="4794" y="82"/>
                  <a:pt x="4831" y="72"/>
                  <a:pt x="4831" y="72"/>
                </a:cubicBezTo>
                <a:cubicBezTo>
                  <a:pt x="5086" y="79"/>
                  <a:pt x="5176" y="90"/>
                  <a:pt x="5416" y="81"/>
                </a:cubicBezTo>
                <a:cubicBezTo>
                  <a:pt x="5509" y="51"/>
                  <a:pt x="5563" y="55"/>
                  <a:pt x="5681" y="44"/>
                </a:cubicBezTo>
                <a:cubicBezTo>
                  <a:pt x="5819" y="0"/>
                  <a:pt x="5710" y="25"/>
                  <a:pt x="5718" y="382"/>
                </a:cubicBezTo>
                <a:cubicBezTo>
                  <a:pt x="5721" y="528"/>
                  <a:pt x="5721" y="675"/>
                  <a:pt x="5727" y="821"/>
                </a:cubicBezTo>
                <a:cubicBezTo>
                  <a:pt x="5727" y="834"/>
                  <a:pt x="5733" y="846"/>
                  <a:pt x="5736" y="858"/>
                </a:cubicBezTo>
                <a:cubicBezTo>
                  <a:pt x="5733" y="1166"/>
                  <a:pt x="5735" y="1473"/>
                  <a:pt x="5727" y="1781"/>
                </a:cubicBezTo>
                <a:cubicBezTo>
                  <a:pt x="5725" y="1847"/>
                  <a:pt x="5646" y="1925"/>
                  <a:pt x="5581" y="1928"/>
                </a:cubicBezTo>
                <a:cubicBezTo>
                  <a:pt x="5426" y="1934"/>
                  <a:pt x="5270" y="1934"/>
                  <a:pt x="5115" y="1937"/>
                </a:cubicBezTo>
                <a:cubicBezTo>
                  <a:pt x="4838" y="1982"/>
                  <a:pt x="5036" y="1972"/>
                  <a:pt x="4529" y="1982"/>
                </a:cubicBezTo>
                <a:cubicBezTo>
                  <a:pt x="4399" y="1989"/>
                  <a:pt x="4283" y="2007"/>
                  <a:pt x="4155" y="2019"/>
                </a:cubicBezTo>
                <a:cubicBezTo>
                  <a:pt x="4051" y="2010"/>
                  <a:pt x="3947" y="2006"/>
                  <a:pt x="3844" y="1992"/>
                </a:cubicBezTo>
                <a:cubicBezTo>
                  <a:pt x="3699" y="1972"/>
                  <a:pt x="3563" y="1909"/>
                  <a:pt x="3414" y="1900"/>
                </a:cubicBezTo>
                <a:cubicBezTo>
                  <a:pt x="3292" y="1892"/>
                  <a:pt x="3048" y="1882"/>
                  <a:pt x="3048" y="1882"/>
                </a:cubicBezTo>
                <a:cubicBezTo>
                  <a:pt x="3004" y="1873"/>
                  <a:pt x="2987" y="1865"/>
                  <a:pt x="2939" y="1882"/>
                </a:cubicBezTo>
                <a:cubicBezTo>
                  <a:pt x="2925" y="1887"/>
                  <a:pt x="2916" y="1902"/>
                  <a:pt x="2902" y="1909"/>
                </a:cubicBezTo>
                <a:cubicBezTo>
                  <a:pt x="2891" y="1915"/>
                  <a:pt x="2877" y="1915"/>
                  <a:pt x="2865" y="1918"/>
                </a:cubicBezTo>
                <a:cubicBezTo>
                  <a:pt x="2725" y="1992"/>
                  <a:pt x="2564" y="1933"/>
                  <a:pt x="2417" y="1909"/>
                </a:cubicBezTo>
                <a:cubicBezTo>
                  <a:pt x="2036" y="1918"/>
                  <a:pt x="1909" y="1926"/>
                  <a:pt x="1503" y="1909"/>
                </a:cubicBezTo>
                <a:cubicBezTo>
                  <a:pt x="1460" y="1907"/>
                  <a:pt x="1375" y="1891"/>
                  <a:pt x="1375" y="1891"/>
                </a:cubicBezTo>
                <a:cubicBezTo>
                  <a:pt x="1259" y="1894"/>
                  <a:pt x="1143" y="1893"/>
                  <a:pt x="1028" y="1900"/>
                </a:cubicBezTo>
                <a:cubicBezTo>
                  <a:pt x="964" y="1904"/>
                  <a:pt x="892" y="1928"/>
                  <a:pt x="827" y="1937"/>
                </a:cubicBezTo>
                <a:cubicBezTo>
                  <a:pt x="672" y="1988"/>
                  <a:pt x="493" y="1932"/>
                  <a:pt x="333" y="1909"/>
                </a:cubicBezTo>
                <a:cubicBezTo>
                  <a:pt x="244" y="1920"/>
                  <a:pt x="163" y="1942"/>
                  <a:pt x="77" y="1928"/>
                </a:cubicBezTo>
                <a:cubicBezTo>
                  <a:pt x="57" y="1906"/>
                  <a:pt x="39" y="1889"/>
                  <a:pt x="22" y="1864"/>
                </a:cubicBezTo>
                <a:cubicBezTo>
                  <a:pt x="31" y="1769"/>
                  <a:pt x="0" y="1772"/>
                  <a:pt x="40" y="1772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67000"/>
                </a:scheme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435216" name="Text Box 16"/>
          <p:cNvSpPr txBox="1">
            <a:spLocks noChangeArrowheads="1"/>
          </p:cNvSpPr>
          <p:nvPr/>
        </p:nvSpPr>
        <p:spPr bwMode="auto">
          <a:xfrm>
            <a:off x="3419475" y="260350"/>
            <a:ext cx="554513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hu-HU" altLang="hu-HU" sz="5400" b="1" smtClean="0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 mai kb. 33%-a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hu-HU" altLang="hu-HU" sz="5400" b="1" smtClean="0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fenntartható!</a:t>
            </a:r>
            <a:endParaRPr lang="en-US" altLang="hu-HU" sz="5400" b="1" smtClean="0">
              <a:solidFill>
                <a:srgbClr val="FFFFFF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9" grpId="0" animBg="1"/>
      <p:bldP spid="435213" grpId="0" animBg="1"/>
      <p:bldP spid="435214" grpId="0" animBg="1"/>
      <p:bldP spid="4352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260" name="Picture 4" descr="62_2015 nyár - NÖV TERM HATÁR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r="1785"/>
          <a:stretch>
            <a:fillRect/>
          </a:stretch>
        </p:blipFill>
        <p:spPr bwMode="auto">
          <a:xfrm>
            <a:off x="755650" y="-2116138"/>
            <a:ext cx="7632700" cy="110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-36513" y="3803650"/>
            <a:ext cx="3178176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1pPr>
            <a:lvl2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2pPr>
            <a:lvl3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3pPr>
            <a:lvl4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4pPr>
            <a:lvl5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9pPr>
          </a:lstStyle>
          <a:p>
            <a:pPr algn="r"/>
            <a:r>
              <a:rPr lang="hu-HU" altLang="hu-HU" sz="22200" smtClean="0">
                <a:solidFill>
                  <a:srgbClr val="FF3300"/>
                </a:solidFill>
              </a:rPr>
              <a:t>3.</a:t>
            </a:r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-252413" y="203200"/>
            <a:ext cx="3178176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1pPr>
            <a:lvl2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2pPr>
            <a:lvl3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3pPr>
            <a:lvl4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4pPr>
            <a:lvl5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9pPr>
          </a:lstStyle>
          <a:p>
            <a:pPr algn="ctr"/>
            <a:r>
              <a:rPr lang="hu-HU" altLang="hu-HU" sz="22200" smtClean="0">
                <a:solidFill>
                  <a:srgbClr val="FF3300"/>
                </a:solidFill>
              </a:rPr>
              <a:t>1.</a:t>
            </a:r>
          </a:p>
        </p:txBody>
      </p:sp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6516688" y="188913"/>
            <a:ext cx="317817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1pPr>
            <a:lvl2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2pPr>
            <a:lvl3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3pPr>
            <a:lvl4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4pPr>
            <a:lvl5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9pPr>
          </a:lstStyle>
          <a:p>
            <a:pPr algn="ctr"/>
            <a:r>
              <a:rPr lang="hu-HU" altLang="hu-HU" sz="22200" smtClean="0">
                <a:solidFill>
                  <a:srgbClr val="FF330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8301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8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8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8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4" grpId="0"/>
      <p:bldP spid="480265" grpId="0"/>
      <p:bldP spid="480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 altLang="ja-JP" sz="2800"/>
              <a:t>Fő fenntarthatósági mutatók a nagy ugrások időpontjában,</a:t>
            </a:r>
            <a:r>
              <a:rPr lang="en-US" altLang="ja-JP" sz="2800">
                <a:ea typeface="MS PGothic" panose="020B0600070205080204" pitchFamily="34" charset="-128"/>
              </a:rPr>
              <a:t> </a:t>
            </a:r>
            <a:r>
              <a:rPr lang="hu-HU" altLang="ja-JP" sz="2800"/>
              <a:t>i.e. </a:t>
            </a:r>
            <a:r>
              <a:rPr lang="en-US" altLang="ja-JP" sz="2800">
                <a:ea typeface="MS PGothic" panose="020B0600070205080204" pitchFamily="34" charset="-128"/>
              </a:rPr>
              <a:t>10.000 </a:t>
            </a:r>
            <a:r>
              <a:rPr lang="hu-HU" altLang="ja-JP" sz="2800"/>
              <a:t>és</a:t>
            </a:r>
            <a:r>
              <a:rPr lang="en-US" altLang="ja-JP" sz="2800">
                <a:ea typeface="MS PGothic" panose="020B0600070205080204" pitchFamily="34" charset="-128"/>
              </a:rPr>
              <a:t> 2008</a:t>
            </a:r>
            <a:r>
              <a:rPr lang="hu-HU" altLang="ja-JP" sz="2800"/>
              <a:t> között</a:t>
            </a:r>
            <a:endParaRPr lang="hu-HU" altLang="hu-HU" sz="2800"/>
          </a:p>
        </p:txBody>
      </p:sp>
      <p:graphicFrame>
        <p:nvGraphicFramePr>
          <p:cNvPr id="571395" name="Group 3"/>
          <p:cNvGraphicFramePr>
            <a:graphicFrameLocks noGrp="1"/>
          </p:cNvGraphicFramePr>
          <p:nvPr/>
        </p:nvGraphicFramePr>
        <p:xfrm>
          <a:off x="0" y="1268413"/>
          <a:ext cx="9144000" cy="4541520"/>
        </p:xfrm>
        <a:graphic>
          <a:graphicData uri="http://schemas.openxmlformats.org/drawingml/2006/table">
            <a:tbl>
              <a:tblPr/>
              <a:tblGrid>
                <a:gridCol w="1477963"/>
                <a:gridCol w="1624012"/>
                <a:gridCol w="1527175"/>
                <a:gridCol w="1349375"/>
                <a:gridCol w="1633538"/>
                <a:gridCol w="1531937"/>
              </a:tblGrid>
              <a:tr h="8397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Korszak</a:t>
                      </a:r>
                      <a:endParaRPr kumimoji="0" lang="hu-HU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)</a:t>
                      </a:r>
                      <a:endParaRPr kumimoji="0" lang="hu-HU" altLang="ja-JP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ja-JP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ja-JP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Változó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Mezőgazdaság születése</a:t>
                      </a:r>
                      <a:endParaRPr kumimoji="0" lang="hu-HU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i.e. </a:t>
                      </a: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10,000)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Első civilizációk</a:t>
                      </a:r>
                      <a:endParaRPr kumimoji="0" lang="hu-HU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i.e. </a:t>
                      </a: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3000)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kumimoji="0" lang="hu-HU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ópai hódítások</a:t>
                      </a:r>
                      <a:endParaRPr kumimoji="0" lang="hu-HU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(1500)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Tudományos -technikai forradalom</a:t>
                      </a:r>
                      <a:endParaRPr kumimoji="0" lang="hu-HU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(1820)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2008</a:t>
                      </a:r>
                      <a:endParaRPr kumimoji="0" lang="hu-HU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Világnépesség</a:t>
                      </a: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[milli</a:t>
                      </a:r>
                      <a:r>
                        <a:rPr kumimoji="0" lang="hu-HU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]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438</a:t>
                      </a:r>
                      <a:r>
                        <a:rPr kumimoji="0" lang="hu-H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43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1041</a:t>
                      </a:r>
                      <a:r>
                        <a:rPr kumimoji="0" lang="hu-H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71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6 694</a:t>
                      </a:r>
                      <a:r>
                        <a:rPr kumimoji="0" lang="hu-H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83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Világ össz. </a:t>
                      </a: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GDP </a:t>
                      </a:r>
                      <a:endParaRPr kumimoji="0" lang="hu-HU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hu-HU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milliárd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 G-K $]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1,87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6,53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248,32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693,5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50973,94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</a:t>
                      </a: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u-H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fő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[glob</a:t>
                      </a:r>
                      <a:r>
                        <a:rPr kumimoji="0" lang="hu-HU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ális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 he</a:t>
                      </a:r>
                      <a:r>
                        <a:rPr kumimoji="0" lang="hu-HU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ktár</a:t>
                      </a:r>
                      <a:r>
                        <a:rPr kumimoji="0" lang="en-US" altLang="ja-JP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</a:rPr>
                        <a:t>]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1,21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1,21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1,29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kumimoji="0" lang="hu-H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kapacitás / fő</a:t>
                      </a: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[glob</a:t>
                      </a:r>
                      <a:r>
                        <a:rPr kumimoji="0" lang="hu-HU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ális hektár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]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2493,82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712,52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22,75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9,58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1,79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 telítettsége</a:t>
                      </a: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%)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  <a:hlinkClick r:id="" action="ppaction://noaction"/>
                        </a:rPr>
                        <a:t>[1]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0,17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5,48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13,48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150,84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 telítettsége az érában</a:t>
                      </a:r>
                      <a:r>
                        <a:rPr kumimoji="0" lang="en-US" altLang="ja-JP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(%)</a:t>
                      </a:r>
                      <a:r>
                        <a:rPr kumimoji="0" lang="en-US" altLang="ja-JP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  <a:hlinkClick r:id="" action="ppaction://noaction"/>
                        </a:rPr>
                        <a:t>[2]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0,04 - 0,06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0,15 - 0,19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4,59 - 6,04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11,24 - 14,55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anose="05000000000000000000" pitchFamily="2" charset="2"/>
                        <a:defRPr sz="28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4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defRPr>
                          <a:solidFill>
                            <a:srgbClr val="4D4D4D"/>
                          </a:solidFill>
                          <a:latin typeface="Baskerville Old Face" panose="020206020805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71453" name="Rectangle 61"/>
          <p:cNvSpPr>
            <a:spLocks noChangeArrowheads="1"/>
          </p:cNvSpPr>
          <p:nvPr/>
        </p:nvSpPr>
        <p:spPr bwMode="auto">
          <a:xfrm>
            <a:off x="0" y="4589463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u-HU" altLang="hu-HU" sz="800" smtClean="0">
                <a:solidFill>
                  <a:srgbClr val="000000"/>
                </a:solidFill>
              </a:rPr>
              <a:t/>
            </a:r>
            <a:br>
              <a:rPr lang="hu-HU" altLang="hu-HU" sz="800" smtClean="0">
                <a:solidFill>
                  <a:srgbClr val="000000"/>
                </a:solidFill>
              </a:rPr>
            </a:br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571454" name="Rectangle 62"/>
          <p:cNvSpPr>
            <a:spLocks noChangeArrowheads="1"/>
          </p:cNvSpPr>
          <p:nvPr/>
        </p:nvSpPr>
        <p:spPr bwMode="auto">
          <a:xfrm>
            <a:off x="323850" y="6156325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71455" name="Rectangle 63"/>
          <p:cNvSpPr>
            <a:spLocks noChangeArrowheads="1"/>
          </p:cNvSpPr>
          <p:nvPr/>
        </p:nvSpPr>
        <p:spPr bwMode="auto">
          <a:xfrm>
            <a:off x="241300" y="6224588"/>
            <a:ext cx="8150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hu-HU" sz="14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[1]</a:t>
            </a:r>
            <a:r>
              <a:rPr lang="en-US" altLang="hu-H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teljes ökolábnyom osztva a teljes biokapacitással, az adott évben</a:t>
            </a:r>
            <a:r>
              <a:rPr lang="en-US" altLang="hu-H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altLang="hu-H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hu-HU" sz="140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[2]</a:t>
            </a:r>
            <a:r>
              <a:rPr lang="en-US" altLang="hu-H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telítettség legalacsonyabb és legmagasabb értéke a történelmi időszakban, a modell nyolc adatsora alapján</a:t>
            </a:r>
            <a:r>
              <a:rPr lang="en-US" altLang="hu-H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hu-HU" sz="28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u-HU" altLang="ja-JP" sz="3600"/>
              <a:t>A Föld telítettsége, i.e. </a:t>
            </a:r>
            <a:r>
              <a:rPr lang="en-US" altLang="ja-JP" sz="3600">
                <a:ea typeface="MS PGothic" panose="020B0600070205080204" pitchFamily="34" charset="-128"/>
              </a:rPr>
              <a:t>10</a:t>
            </a:r>
            <a:r>
              <a:rPr lang="hu-HU" altLang="ja-JP" sz="3600"/>
              <a:t> </a:t>
            </a:r>
            <a:r>
              <a:rPr lang="en-US" altLang="ja-JP" sz="3600">
                <a:ea typeface="MS PGothic" panose="020B0600070205080204" pitchFamily="34" charset="-128"/>
              </a:rPr>
              <a:t>000</a:t>
            </a:r>
            <a:r>
              <a:rPr lang="hu-HU" altLang="ja-JP" sz="3600"/>
              <a:t> - </a:t>
            </a:r>
            <a:r>
              <a:rPr lang="en-US" altLang="ja-JP" sz="3600">
                <a:ea typeface="MS PGothic" panose="020B0600070205080204" pitchFamily="34" charset="-128"/>
              </a:rPr>
              <a:t>2008</a:t>
            </a:r>
            <a:r>
              <a:rPr lang="hu-HU" altLang="ja-JP" sz="3600"/>
              <a:t> </a:t>
            </a:r>
            <a:endParaRPr lang="hu-HU" altLang="hu-HU" sz="3600"/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graphicFrame>
        <p:nvGraphicFramePr>
          <p:cNvPr id="573444" name="Object 4"/>
          <p:cNvGraphicFramePr>
            <a:graphicFrameLocks/>
          </p:cNvGraphicFramePr>
          <p:nvPr/>
        </p:nvGraphicFramePr>
        <p:xfrm>
          <a:off x="468313" y="1700213"/>
          <a:ext cx="8135937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4695891" imgH="2971699" progId="Excel.Chart.8">
                  <p:embed/>
                </p:oleObj>
              </mc:Choice>
              <mc:Fallback>
                <p:oleObj name="Chart" r:id="rId3" imgW="4695891" imgH="297169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135937" cy="453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73446" name="Freeform 6"/>
          <p:cNvSpPr>
            <a:spLocks/>
          </p:cNvSpPr>
          <p:nvPr/>
        </p:nvSpPr>
        <p:spPr bwMode="auto">
          <a:xfrm>
            <a:off x="1403350" y="4941888"/>
            <a:ext cx="1296988" cy="215900"/>
          </a:xfrm>
          <a:custGeom>
            <a:avLst/>
            <a:gdLst>
              <a:gd name="T0" fmla="*/ 0 w 725"/>
              <a:gd name="T1" fmla="*/ 0 h 136"/>
              <a:gd name="T2" fmla="*/ 725 w 725"/>
              <a:gd name="T3" fmla="*/ 0 h 136"/>
              <a:gd name="T4" fmla="*/ 725 w 725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5" h="136">
                <a:moveTo>
                  <a:pt x="0" y="0"/>
                </a:moveTo>
                <a:lnTo>
                  <a:pt x="725" y="0"/>
                </a:lnTo>
                <a:lnTo>
                  <a:pt x="725" y="136"/>
                </a:lnTo>
              </a:path>
            </a:pathLst>
          </a:custGeom>
          <a:noFill/>
          <a:ln w="28575" cap="flat" cmpd="sng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73447" name="Freeform 7"/>
          <p:cNvSpPr>
            <a:spLocks/>
          </p:cNvSpPr>
          <p:nvPr/>
        </p:nvSpPr>
        <p:spPr bwMode="auto">
          <a:xfrm>
            <a:off x="1403350" y="3357563"/>
            <a:ext cx="3384550" cy="1800225"/>
          </a:xfrm>
          <a:custGeom>
            <a:avLst/>
            <a:gdLst>
              <a:gd name="T0" fmla="*/ 0 w 1950"/>
              <a:gd name="T1" fmla="*/ 0 h 1134"/>
              <a:gd name="T2" fmla="*/ 1950 w 1950"/>
              <a:gd name="T3" fmla="*/ 0 h 1134"/>
              <a:gd name="T4" fmla="*/ 1950 w 1950"/>
              <a:gd name="T5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1134">
                <a:moveTo>
                  <a:pt x="0" y="0"/>
                </a:moveTo>
                <a:lnTo>
                  <a:pt x="1950" y="0"/>
                </a:lnTo>
                <a:lnTo>
                  <a:pt x="1950" y="1134"/>
                </a:lnTo>
              </a:path>
            </a:pathLst>
          </a:custGeom>
          <a:noFill/>
          <a:ln w="28575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6" grpId="0" animBg="1"/>
      <p:bldP spid="5734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hu-HU" altLang="hu-HU" sz="4800"/>
              <a:t>Világnépesség várható csúcsa</a:t>
            </a:r>
            <a:endParaRPr lang="en-US" altLang="hu-HU" sz="4800"/>
          </a:p>
        </p:txBody>
      </p:sp>
      <p:pic>
        <p:nvPicPr>
          <p:cNvPr id="507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640762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323850" y="6491288"/>
            <a:ext cx="856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Forrás: W. Lutz, W. Sanderson, S. Scherbov [2001]: The end of world population growth. </a:t>
            </a:r>
            <a:r>
              <a:rPr lang="en-US" altLang="hu-HU" sz="1600" i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Nature </a:t>
            </a:r>
            <a:r>
              <a:rPr lang="en-US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412.</a:t>
            </a:r>
          </a:p>
        </p:txBody>
      </p:sp>
    </p:spTree>
    <p:extLst>
      <p:ext uri="{BB962C8B-B14F-4D97-AF65-F5344CB8AC3E}">
        <p14:creationId xmlns:p14="http://schemas.microsoft.com/office/powerpoint/2010/main" val="20625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r>
              <a:rPr lang="hu-HU" altLang="ja-JP" sz="3600"/>
              <a:t>A Föld-telítettség és világnépesség hosszútávú trendje i.e.</a:t>
            </a:r>
            <a:r>
              <a:rPr lang="en-US" altLang="ja-JP" sz="3600">
                <a:ea typeface="MS PGothic" panose="020B0600070205080204" pitchFamily="34" charset="-128"/>
              </a:rPr>
              <a:t> 10.000 </a:t>
            </a:r>
            <a:r>
              <a:rPr lang="hu-HU" altLang="ja-JP" sz="3600"/>
              <a:t>és</a:t>
            </a:r>
            <a:r>
              <a:rPr lang="en-US" altLang="ja-JP" sz="3600">
                <a:ea typeface="MS PGothic" panose="020B0600070205080204" pitchFamily="34" charset="-128"/>
              </a:rPr>
              <a:t> 2008</a:t>
            </a:r>
            <a:r>
              <a:rPr lang="hu-HU" altLang="ja-JP" sz="3600"/>
              <a:t> között </a:t>
            </a:r>
            <a:endParaRPr lang="hu-HU" altLang="hu-HU" sz="3600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graphicFrame>
        <p:nvGraphicFramePr>
          <p:cNvPr id="574468" name="Object 4"/>
          <p:cNvGraphicFramePr>
            <a:graphicFrameLocks/>
          </p:cNvGraphicFramePr>
          <p:nvPr/>
        </p:nvGraphicFramePr>
        <p:xfrm>
          <a:off x="468313" y="1700213"/>
          <a:ext cx="82073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3" imgW="5981876" imgH="2704989" progId="Excel.Chart.8">
                  <p:embed/>
                </p:oleObj>
              </mc:Choice>
              <mc:Fallback>
                <p:oleObj name="Chart" r:id="rId3" imgW="5981876" imgH="27049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207375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/>
          <a:lstStyle/>
          <a:p>
            <a:pPr marL="0" indent="0">
              <a:buNone/>
            </a:pPr>
            <a:r>
              <a:rPr lang="hu-HU" sz="2400" i="1" dirty="0" smtClean="0"/>
              <a:t>„A </a:t>
            </a:r>
            <a:r>
              <a:rPr lang="hu-HU" sz="2400" i="1" dirty="0"/>
              <a:t>bontakozó negyedik ipari forradalom lehetőséget teremt az életminőség globális javítására. Eddig a fogyasztók voltak a folyamatok nyertesei, hiszen lehetővé vált a digitális világ és a technológia révén az olyan új termékek és szolgáltatások élvezete, amelyek növelték a személyes jólétet. Mindazonáltal a gyorsuló </a:t>
            </a:r>
            <a:r>
              <a:rPr lang="hu-HU" sz="2400" i="1" dirty="0" err="1"/>
              <a:t>digitalizáció</a:t>
            </a:r>
            <a:r>
              <a:rPr lang="hu-HU" sz="2400" i="1" dirty="0"/>
              <a:t> munkahelyek millióinak megszűnését, a társadalmi szerkezet átalakulását és a természeti erőforrások további </a:t>
            </a:r>
            <a:r>
              <a:rPr lang="hu-HU" sz="2400" i="1" dirty="0" err="1"/>
              <a:t>túlhasználatát</a:t>
            </a:r>
            <a:r>
              <a:rPr lang="hu-HU" sz="2400" i="1" dirty="0"/>
              <a:t> is eredményezheti.  Vajon az új technológiák és az azokkal járó társadalmi-gazdasági átalakulás a világszintű jólétet vagy a még nagyobb egyenlőtlenséget hozza el? Képes lesz-e az emberiség a gazdasági hasznot igazságosabb és fenntarthatóbb jövő építésére fordítani? A szekció előadóitól ezekre a dilemmákra várunk válaszokat</a:t>
            </a:r>
            <a:r>
              <a:rPr lang="hu-HU" sz="2400" i="1" dirty="0" smtClean="0"/>
              <a:t>.”</a:t>
            </a:r>
            <a:endParaRPr lang="hu-HU" sz="2400" i="1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79512" y="116632"/>
            <a:ext cx="878497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9pPr>
          </a:lstStyle>
          <a:p>
            <a:r>
              <a:rPr lang="hu-HU" dirty="0" smtClean="0"/>
              <a:t>A társadalmi-gazdasági átmenet lehetőségei </a:t>
            </a:r>
            <a:r>
              <a:rPr lang="hu-HU" dirty="0" smtClean="0">
                <a:solidFill>
                  <a:srgbClr val="FF0000"/>
                </a:solidFill>
              </a:rPr>
              <a:t>szekció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9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0EC57-9BAC-4653-8369-62BA1CF9E48D}" type="slidenum">
              <a:rPr lang="hu-HU" altLang="hu-HU" smtClean="0"/>
              <a:pPr>
                <a:defRPr/>
              </a:pPr>
              <a:t>20</a:t>
            </a:fld>
            <a:endParaRPr lang="hu-HU" altLang="hu-HU" dirty="0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0" y="3500934"/>
            <a:ext cx="9144000" cy="792162"/>
          </a:xfrm>
          <a:prstGeom prst="rect">
            <a:avLst/>
          </a:prstGeom>
          <a:solidFill>
            <a:srgbClr val="3366FF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hu-HU" altLang="hu-HU" sz="2400" dirty="0" smtClean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1498600"/>
          </a:xfrm>
        </p:spPr>
        <p:txBody>
          <a:bodyPr/>
          <a:lstStyle/>
          <a:p>
            <a:pPr eaLnBrk="1" hangingPunct="1"/>
            <a:r>
              <a:rPr lang="hu-HU" altLang="hu-HU" sz="5400" dirty="0" smtClean="0"/>
              <a:t>Tartalom</a:t>
            </a:r>
            <a:endParaRPr lang="hu-HU" altLang="hu-HU" sz="5400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844675"/>
            <a:ext cx="8651875" cy="4281488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Bevezetés – </a:t>
            </a:r>
            <a:r>
              <a:rPr lang="hu-HU" altLang="hu-HU" sz="3600" i="1" dirty="0" smtClean="0"/>
              <a:t>Projektektől a paradigma felé</a:t>
            </a:r>
          </a:p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Modell </a:t>
            </a:r>
            <a:r>
              <a:rPr lang="hu-HU" altLang="hu-HU" sz="3600" i="1" dirty="0" smtClean="0"/>
              <a:t>– Hármas határ</a:t>
            </a:r>
          </a:p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Eredmények </a:t>
            </a:r>
            <a:r>
              <a:rPr lang="hu-HU" altLang="hu-HU" sz="3600" i="1" dirty="0" smtClean="0"/>
              <a:t>– Buta kérdésre buta válasz</a:t>
            </a:r>
            <a:endParaRPr lang="hu-HU" altLang="hu-HU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2651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287" name="Oval 7"/>
          <p:cNvSpPr>
            <a:spLocks noChangeAspect="1" noChangeArrowheads="1"/>
          </p:cNvSpPr>
          <p:nvPr/>
        </p:nvSpPr>
        <p:spPr bwMode="auto">
          <a:xfrm>
            <a:off x="1547813" y="333375"/>
            <a:ext cx="6027737" cy="595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pic>
        <p:nvPicPr>
          <p:cNvPr id="481286" name="Picture 6" descr="1 lábny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1993" b="9029"/>
          <a:stretch>
            <a:fillRect/>
          </a:stretch>
        </p:blipFill>
        <p:spPr bwMode="auto">
          <a:xfrm>
            <a:off x="1331913" y="260350"/>
            <a:ext cx="324961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03200"/>
            <a:ext cx="3178176" cy="3225800"/>
          </a:xfrm>
        </p:spPr>
        <p:txBody>
          <a:bodyPr/>
          <a:lstStyle/>
          <a:p>
            <a:r>
              <a:rPr lang="hu-HU" altLang="hu-HU" sz="22200">
                <a:solidFill>
                  <a:srgbClr val="FF3300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178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hu-HU" altLang="hu-HU" sz="4000"/>
              <a:t>A Föld ökológiai eltartóképessége a fogyasztás különböző szintjein</a:t>
            </a:r>
          </a:p>
        </p:txBody>
      </p:sp>
      <p:pic>
        <p:nvPicPr>
          <p:cNvPr id="576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920038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179388" y="6491288"/>
            <a:ext cx="8713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in</a:t>
            </a:r>
            <a:r>
              <a:rPr lang="en-US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: </a:t>
            </a:r>
            <a:r>
              <a:rPr lang="hu-HU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Tóth G., Szigeti C. [2016]: The historical ecological footprint</a:t>
            </a:r>
            <a:r>
              <a:rPr lang="en-US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</a:t>
            </a:r>
            <a:r>
              <a:rPr lang="hu-HU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hu-HU" altLang="hu-HU" sz="1600" i="1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Ecological Indicators </a:t>
            </a:r>
            <a:r>
              <a:rPr lang="hu-HU" altLang="hu-HU" sz="16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60.</a:t>
            </a:r>
            <a:endParaRPr lang="en-US" altLang="hu-HU" sz="160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2311" name="Oval 7"/>
          <p:cNvSpPr>
            <a:spLocks noChangeAspect="1" noChangeArrowheads="1"/>
          </p:cNvSpPr>
          <p:nvPr/>
        </p:nvSpPr>
        <p:spPr bwMode="auto">
          <a:xfrm>
            <a:off x="1547813" y="333375"/>
            <a:ext cx="6027737" cy="5956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u-HU" smtClean="0">
              <a:solidFill>
                <a:srgbClr val="000000"/>
              </a:solidFill>
            </a:endParaRPr>
          </a:p>
        </p:txBody>
      </p:sp>
      <p:pic>
        <p:nvPicPr>
          <p:cNvPr id="482307" name="Picture 3" descr="1 lábny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1993" b="9029"/>
          <a:stretch>
            <a:fillRect/>
          </a:stretch>
        </p:blipFill>
        <p:spPr bwMode="auto">
          <a:xfrm>
            <a:off x="1331913" y="260350"/>
            <a:ext cx="324961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9" name="Picture 5" descr="2 egyenlőtlensé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 bwMode="auto">
          <a:xfrm>
            <a:off x="4572000" y="333375"/>
            <a:ext cx="331311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8" name="Rectangle 4"/>
          <p:cNvSpPr>
            <a:spLocks noGrp="1" noChangeArrowheads="1"/>
          </p:cNvSpPr>
          <p:nvPr>
            <p:ph type="title"/>
          </p:nvPr>
        </p:nvSpPr>
        <p:spPr>
          <a:xfrm>
            <a:off x="6516688" y="188913"/>
            <a:ext cx="3178175" cy="3225800"/>
          </a:xfrm>
        </p:spPr>
        <p:txBody>
          <a:bodyPr/>
          <a:lstStyle/>
          <a:p>
            <a:r>
              <a:rPr lang="hu-HU" altLang="hu-HU" sz="22200">
                <a:solidFill>
                  <a:srgbClr val="FF330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693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764704"/>
          </a:xfrm>
        </p:spPr>
        <p:txBody>
          <a:bodyPr/>
          <a:lstStyle/>
          <a:p>
            <a:r>
              <a:rPr lang="hu-HU" sz="3600" dirty="0" smtClean="0">
                <a:latin typeface="Garamond" panose="02020404030301010803" pitchFamily="18" charset="0"/>
              </a:rPr>
              <a:t>Értelmezési keret (Nagy Zita Barbara)</a:t>
            </a:r>
            <a:endParaRPr lang="hu-HU" sz="3600" dirty="0">
              <a:latin typeface="Garamond" panose="02020404030301010803" pitchFamily="18" charset="0"/>
            </a:endParaRPr>
          </a:p>
        </p:txBody>
      </p:sp>
      <p:sp>
        <p:nvSpPr>
          <p:cNvPr id="8" name="Dia számának helye 3"/>
          <p:cNvSpPr txBox="1">
            <a:spLocks/>
          </p:cNvSpPr>
          <p:nvPr/>
        </p:nvSpPr>
        <p:spPr>
          <a:xfrm>
            <a:off x="77398" y="5687241"/>
            <a:ext cx="41148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fld id="{8E6988A3-E5D3-42DB-86FD-B614F7F41CD7}" type="slidenum">
              <a:rPr lang="hu-HU" sz="1350"/>
              <a:pPr defTabSz="685800">
                <a:defRPr/>
              </a:pPr>
              <a:t>24</a:t>
            </a:fld>
            <a:endParaRPr lang="hu-HU" sz="135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814156"/>
            <a:ext cx="9607981" cy="58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3331" name="Picture 3" descr="62_2015 nyár - NÖV TERM HATÁR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r="1785"/>
          <a:stretch>
            <a:fillRect/>
          </a:stretch>
        </p:blipFill>
        <p:spPr bwMode="auto">
          <a:xfrm>
            <a:off x="755650" y="-2116138"/>
            <a:ext cx="7632700" cy="110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-180975" y="3803650"/>
            <a:ext cx="317817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1pPr>
            <a:lvl2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2pPr>
            <a:lvl3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3pPr>
            <a:lvl4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4pPr>
            <a:lvl5pPr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Baskerville Old Face" panose="02020602080505020303" pitchFamily="18" charset="0"/>
              </a:defRPr>
            </a:lvl9pPr>
          </a:lstStyle>
          <a:p>
            <a:pPr algn="ctr"/>
            <a:r>
              <a:rPr lang="hu-HU" altLang="hu-HU" sz="22200" smtClean="0">
                <a:solidFill>
                  <a:srgbClr val="FF33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0911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itolo 1"/>
          <p:cNvSpPr>
            <a:spLocks noGrp="1"/>
          </p:cNvSpPr>
          <p:nvPr>
            <p:ph type="title" idx="4294967295"/>
          </p:nvPr>
        </p:nvSpPr>
        <p:spPr>
          <a:xfrm>
            <a:off x="457200" y="128588"/>
            <a:ext cx="8220075" cy="996950"/>
          </a:xfrm>
        </p:spPr>
        <p:txBody>
          <a:bodyPr/>
          <a:lstStyle/>
          <a:p>
            <a:r>
              <a:rPr lang="hu-HU" altLang="hu-HU"/>
              <a:t>Országok GDP-je és boldogsága</a:t>
            </a:r>
            <a:endParaRPr lang="en-GB" altLang="hu-HU"/>
          </a:p>
        </p:txBody>
      </p:sp>
      <p:pic>
        <p:nvPicPr>
          <p:cNvPr id="618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4897437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500" name="Line 9"/>
          <p:cNvSpPr>
            <a:spLocks noChangeShapeType="1"/>
          </p:cNvSpPr>
          <p:nvPr/>
        </p:nvSpPr>
        <p:spPr bwMode="auto">
          <a:xfrm flipV="1">
            <a:off x="2771775" y="2781300"/>
            <a:ext cx="1439863" cy="30956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8501" name="Line 8"/>
          <p:cNvSpPr>
            <a:spLocks noChangeShapeType="1"/>
          </p:cNvSpPr>
          <p:nvPr/>
        </p:nvSpPr>
        <p:spPr bwMode="auto">
          <a:xfrm>
            <a:off x="4643438" y="2565400"/>
            <a:ext cx="2016125" cy="1428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8502" name="Text Box 5"/>
          <p:cNvSpPr txBox="1">
            <a:spLocks noChangeArrowheads="1"/>
          </p:cNvSpPr>
          <p:nvPr/>
        </p:nvSpPr>
        <p:spPr bwMode="auto">
          <a:xfrm>
            <a:off x="4211638" y="6308725"/>
            <a:ext cx="4624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>
                <a:latin typeface="Book Antiqua" panose="02040602050305030304" pitchFamily="18" charset="0"/>
                <a:cs typeface="Arial" panose="020B0604020202020204" pitchFamily="34" charset="0"/>
              </a:rPr>
              <a:t>Forrás: </a:t>
            </a:r>
            <a:r>
              <a:rPr lang="it-CH" altLang="hu-HU">
                <a:latin typeface="Book Antiqua" panose="0204060205030503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Inglehart </a:t>
            </a:r>
            <a:r>
              <a:rPr lang="hu-HU" altLang="hu-HU">
                <a:latin typeface="Book Antiqua" panose="02040602050305030304" pitchFamily="18" charset="0"/>
                <a:cs typeface="Arial" panose="020B0604020202020204" pitchFamily="34" charset="0"/>
              </a:rPr>
              <a:t>és</a:t>
            </a:r>
            <a:r>
              <a:rPr lang="it-CH" altLang="hu-HU">
                <a:latin typeface="Book Antiqua" panose="02040602050305030304" pitchFamily="18" charset="0"/>
                <a:ea typeface="MS PGothic" panose="020B0600070205080204" pitchFamily="34" charset="-128"/>
              </a:rPr>
              <a:t> Klingemann (2000)</a:t>
            </a:r>
          </a:p>
        </p:txBody>
      </p:sp>
    </p:spTree>
    <p:extLst>
      <p:ext uri="{BB962C8B-B14F-4D97-AF65-F5344CB8AC3E}">
        <p14:creationId xmlns:p14="http://schemas.microsoft.com/office/powerpoint/2010/main" val="3927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40B49-1569-47B1-989C-675FFFC3EB85}" type="slidenum">
              <a:rPr lang="hu-HU" altLang="hu-HU"/>
              <a:pPr>
                <a:defRPr/>
              </a:pPr>
              <a:t>27</a:t>
            </a:fld>
            <a:endParaRPr lang="hu-HU" altLang="hu-HU"/>
          </a:p>
        </p:txBody>
      </p:sp>
      <p:pic>
        <p:nvPicPr>
          <p:cNvPr id="53251" name="Picture 2" descr="&quot;Thank you for your input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4069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5005388" y="1382713"/>
            <a:ext cx="345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5400">
                <a:solidFill>
                  <a:srgbClr val="0066FF"/>
                </a:solidFill>
                <a:latin typeface="Monotype Corsiva" panose="03010101010201010101" pitchFamily="66" charset="0"/>
              </a:rPr>
              <a:t>Kérdések?</a:t>
            </a:r>
          </a:p>
        </p:txBody>
      </p:sp>
    </p:spTree>
    <p:extLst>
      <p:ext uri="{BB962C8B-B14F-4D97-AF65-F5344CB8AC3E}">
        <p14:creationId xmlns:p14="http://schemas.microsoft.com/office/powerpoint/2010/main" val="16502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/>
          <a:lstStyle/>
          <a:p>
            <a:r>
              <a:rPr lang="hu-HU" dirty="0"/>
              <a:t>A társadalmi-gazdasági átmenet </a:t>
            </a:r>
            <a:r>
              <a:rPr lang="hu-HU" dirty="0" smtClean="0"/>
              <a:t>lehetőségei </a:t>
            </a:r>
            <a:r>
              <a:rPr lang="hu-HU" dirty="0" smtClean="0">
                <a:solidFill>
                  <a:srgbClr val="FF0000"/>
                </a:solidFill>
              </a:rPr>
              <a:t>szekció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452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Dr</a:t>
            </a:r>
            <a:r>
              <a:rPr lang="hu-HU" sz="2400" dirty="0"/>
              <a:t>. Győri Zsuzsanna, Budapesti Gazdasági Egyetem, PSZK, főiskolai </a:t>
            </a:r>
            <a:r>
              <a:rPr lang="hu-HU" sz="2400" dirty="0" smtClean="0"/>
              <a:t>docens – </a:t>
            </a:r>
            <a:r>
              <a:rPr lang="hu-HU" sz="2400" i="1" dirty="0" smtClean="0">
                <a:hlinkClick r:id="rId2"/>
              </a:rPr>
              <a:t>Vállalati </a:t>
            </a:r>
            <a:r>
              <a:rPr lang="hu-HU" sz="2400" i="1" dirty="0">
                <a:hlinkClick r:id="rId2"/>
              </a:rPr>
              <a:t>környezetvédelem – megoldva? Az elmúlt évtizedek sikerei és mai kihívások</a:t>
            </a:r>
            <a:endParaRPr lang="hu-HU" sz="2400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Nagy </a:t>
            </a:r>
            <a:r>
              <a:rPr lang="hu-HU" sz="2400" dirty="0"/>
              <a:t>Zita Barbara, Pannon Egyetem Georgikon Kar, </a:t>
            </a:r>
            <a:r>
              <a:rPr lang="hu-HU" sz="2400" dirty="0" smtClean="0"/>
              <a:t>tanársegéd – </a:t>
            </a:r>
            <a:r>
              <a:rPr lang="hu-HU" sz="2400" i="1" dirty="0" smtClean="0">
                <a:hlinkClick r:id="rId3"/>
              </a:rPr>
              <a:t>A </a:t>
            </a:r>
            <a:r>
              <a:rPr lang="hu-HU" sz="2400" i="1" dirty="0">
                <a:hlinkClick r:id="rId3"/>
              </a:rPr>
              <a:t>jövedelemegyenlőtlenség a társadalmak világbetegsége</a:t>
            </a:r>
            <a:endParaRPr lang="hu-HU" sz="2400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 err="1" smtClean="0"/>
              <a:t>Jakuschné</a:t>
            </a:r>
            <a:r>
              <a:rPr lang="hu-HU" sz="2400" dirty="0" smtClean="0"/>
              <a:t> </a:t>
            </a:r>
            <a:r>
              <a:rPr lang="hu-HU" sz="2400" dirty="0"/>
              <a:t>Dr. Kocsis Tímea, </a:t>
            </a:r>
            <a:r>
              <a:rPr lang="hu-HU" sz="2400" dirty="0" smtClean="0"/>
              <a:t>BGE, </a:t>
            </a:r>
            <a:r>
              <a:rPr lang="hu-HU" sz="2400" dirty="0" err="1" smtClean="0"/>
              <a:t>Közg</a:t>
            </a:r>
            <a:r>
              <a:rPr lang="hu-HU" sz="2400" dirty="0" smtClean="0"/>
              <a:t>. </a:t>
            </a:r>
            <a:r>
              <a:rPr lang="hu-HU" sz="2400" dirty="0"/>
              <a:t>és Módszertani Intézet, </a:t>
            </a:r>
            <a:r>
              <a:rPr lang="hu-HU" sz="2400" dirty="0" smtClean="0"/>
              <a:t>egy. docens – </a:t>
            </a:r>
            <a:r>
              <a:rPr lang="hu-HU" sz="2400" i="1" dirty="0" smtClean="0">
                <a:hlinkClick r:id="rId4"/>
              </a:rPr>
              <a:t>Az </a:t>
            </a:r>
            <a:r>
              <a:rPr lang="hu-HU" sz="2400" i="1" dirty="0">
                <a:hlinkClick r:id="rId4"/>
              </a:rPr>
              <a:t>élelmiszeripari termékek környezeti hatásai és számszerűsítésük nehézségei</a:t>
            </a:r>
            <a:endParaRPr lang="hu-HU" sz="2400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Zachár </a:t>
            </a:r>
            <a:r>
              <a:rPr lang="hu-HU" sz="2400" dirty="0"/>
              <a:t>János   ECO-Invest Kft., ügyvezető </a:t>
            </a:r>
            <a:r>
              <a:rPr lang="hu-HU" sz="2400" dirty="0" smtClean="0"/>
              <a:t>igazgató – </a:t>
            </a:r>
            <a:r>
              <a:rPr lang="hu-HU" sz="2400" i="1" dirty="0" smtClean="0">
                <a:hlinkClick r:id="rId5"/>
              </a:rPr>
              <a:t>Háztartási </a:t>
            </a:r>
            <a:r>
              <a:rPr lang="hu-HU" sz="2400" i="1" dirty="0">
                <a:hlinkClick r:id="rId5"/>
              </a:rPr>
              <a:t>élelmiszer-pazarlás modellezése</a:t>
            </a:r>
            <a:endParaRPr lang="hu-HU" sz="2400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Dr</a:t>
            </a:r>
            <a:r>
              <a:rPr lang="hu-HU" sz="2400" dirty="0"/>
              <a:t>. Tóth Gergely, Kaposvári Egyetem, GTK, egyetemi </a:t>
            </a:r>
            <a:r>
              <a:rPr lang="hu-HU" sz="2400" dirty="0" smtClean="0"/>
              <a:t>docens – </a:t>
            </a:r>
            <a:r>
              <a:rPr lang="hu-HU" sz="2400" i="1" dirty="0" smtClean="0"/>
              <a:t>A </a:t>
            </a:r>
            <a:r>
              <a:rPr lang="hu-HU" sz="2400" i="1" dirty="0"/>
              <a:t>gazdasági növekedés hármas határának kiszámítása </a:t>
            </a:r>
            <a:r>
              <a:rPr lang="hu-HU" sz="2400" i="1" dirty="0" smtClean="0"/>
              <a:t>felé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5536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858000" cy="576064"/>
          </a:xfrm>
        </p:spPr>
        <p:txBody>
          <a:bodyPr/>
          <a:lstStyle/>
          <a:p>
            <a:r>
              <a:rPr lang="hu-HU" sz="2800" dirty="0" smtClean="0">
                <a:solidFill>
                  <a:srgbClr val="FF0000"/>
                </a:solidFill>
                <a:latin typeface="New Century Schoolbook" panose="02040603050705020304" pitchFamily="18" charset="0"/>
              </a:rPr>
              <a:t>Tóth Gergely:</a:t>
            </a:r>
            <a:endParaRPr lang="hu-HU" sz="2800" dirty="0" smtClean="0">
              <a:solidFill>
                <a:srgbClr val="FF0000"/>
              </a:solidFill>
              <a:latin typeface="New Century Schoolbook" panose="02040603050705020304" pitchFamily="18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440160" y="1338387"/>
            <a:ext cx="8280920" cy="28106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hu-HU" sz="4800" b="1" dirty="0" smtClean="0">
                <a:solidFill>
                  <a:srgbClr val="0066FF"/>
                </a:solidFill>
                <a:latin typeface="New Century Schoolbook" panose="02040603050705020304" pitchFamily="18" charset="0"/>
              </a:rPr>
              <a:t>A gazdasági növekedés hármas határának kiszámítása felé</a:t>
            </a:r>
            <a:endParaRPr lang="hu-HU" sz="4800" b="1" dirty="0">
              <a:solidFill>
                <a:srgbClr val="0066FF"/>
              </a:solidFill>
              <a:latin typeface="New Century Schoolbook" panose="020406030507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0EC57-9BAC-4653-8369-62BA1CF9E48D}" type="slidenum">
              <a:rPr lang="hu-HU" altLang="hu-HU" smtClean="0"/>
              <a:pPr>
                <a:defRPr/>
              </a:pPr>
              <a:t>5</a:t>
            </a:fld>
            <a:endParaRPr lang="hu-HU" altLang="hu-HU" dirty="0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0" y="1916113"/>
            <a:ext cx="9144000" cy="792162"/>
          </a:xfrm>
          <a:prstGeom prst="rect">
            <a:avLst/>
          </a:prstGeom>
          <a:solidFill>
            <a:srgbClr val="3366FF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§"/>
              <a:defRPr sz="32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4D4D4D"/>
                </a:solidFill>
                <a:latin typeface="Baskerville Old Face" panose="02020602080505020303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hu-HU" altLang="hu-HU" sz="2400" dirty="0" smtClean="0">
              <a:solidFill>
                <a:srgbClr val="000000"/>
              </a:solidFill>
              <a:latin typeface="Times" panose="02020603060405020304" pitchFamily="18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1498600"/>
          </a:xfrm>
        </p:spPr>
        <p:txBody>
          <a:bodyPr/>
          <a:lstStyle/>
          <a:p>
            <a:pPr eaLnBrk="1" hangingPunct="1"/>
            <a:r>
              <a:rPr lang="hu-HU" altLang="hu-HU" sz="5400" dirty="0" smtClean="0"/>
              <a:t>Tartalom</a:t>
            </a:r>
            <a:endParaRPr lang="hu-HU" altLang="hu-HU" sz="5400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844675"/>
            <a:ext cx="8651875" cy="4281488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Bevezetés – </a:t>
            </a:r>
            <a:r>
              <a:rPr lang="hu-HU" altLang="hu-HU" sz="3600" i="1" dirty="0" smtClean="0"/>
              <a:t>Projektektől a paradigma felé</a:t>
            </a:r>
          </a:p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Modell </a:t>
            </a:r>
            <a:r>
              <a:rPr lang="hu-HU" altLang="hu-HU" sz="3600" i="1" dirty="0" smtClean="0"/>
              <a:t>– Hármas határ</a:t>
            </a:r>
          </a:p>
          <a:p>
            <a:pPr marL="609600" indent="-609600" eaLnBrk="1" hangingPunct="1">
              <a:lnSpc>
                <a:spcPct val="13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3600" dirty="0" smtClean="0"/>
              <a:t>Eredmények </a:t>
            </a:r>
            <a:r>
              <a:rPr lang="hu-HU" altLang="hu-HU" sz="3600" i="1" dirty="0" smtClean="0"/>
              <a:t>– Buta kérdésre buta válasz</a:t>
            </a:r>
            <a:endParaRPr lang="hu-HU" altLang="hu-HU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3644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435280" cy="1143000"/>
          </a:xfrm>
        </p:spPr>
        <p:txBody>
          <a:bodyPr/>
          <a:lstStyle/>
          <a:p>
            <a:r>
              <a:rPr lang="en-US" altLang="hu-HU" dirty="0" smtClean="0"/>
              <a:t>The name of the game </a:t>
            </a:r>
            <a:r>
              <a:rPr lang="en-US" altLang="hu-HU" dirty="0" smtClean="0">
                <a:solidFill>
                  <a:srgbClr val="FF0000"/>
                </a:solidFill>
              </a:rPr>
              <a:t>(2018)</a:t>
            </a:r>
            <a:endParaRPr lang="en-US" altLang="hu-HU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6804248" cy="510318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9" y="1118837"/>
            <a:ext cx="5400325" cy="40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zögletes összekötő 10"/>
          <p:cNvCxnSpPr/>
          <p:nvPr/>
        </p:nvCxnSpPr>
        <p:spPr>
          <a:xfrm flipV="1">
            <a:off x="2843808" y="4941168"/>
            <a:ext cx="5904656" cy="1008112"/>
          </a:xfrm>
          <a:prstGeom prst="bentConnector3">
            <a:avLst>
              <a:gd name="adj1" fmla="val 253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10" y="4437112"/>
            <a:ext cx="1902818" cy="24208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r>
              <a:rPr lang="hu-HU" dirty="0" smtClean="0"/>
              <a:t>Klérus és laikusok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680520" cy="5400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sz="2000" dirty="0" err="1" smtClean="0"/>
              <a:t>Recycling</a:t>
            </a:r>
            <a:endParaRPr lang="hu-H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Hulladékminimalizálás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CP – tisztább termelés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err="1" smtClean="0"/>
              <a:t>Zero</a:t>
            </a:r>
            <a:r>
              <a:rPr lang="hu-HU" sz="2000" dirty="0" smtClean="0"/>
              <a:t> </a:t>
            </a:r>
            <a:r>
              <a:rPr lang="hu-HU" sz="2000" dirty="0" err="1" smtClean="0"/>
              <a:t>emission</a:t>
            </a:r>
            <a:endParaRPr lang="hu-H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hu-HU" sz="2000" dirty="0" err="1" smtClean="0"/>
              <a:t>Zero</a:t>
            </a:r>
            <a:r>
              <a:rPr lang="hu-HU" sz="2000" dirty="0" smtClean="0"/>
              <a:t> </a:t>
            </a:r>
            <a:r>
              <a:rPr lang="hu-HU" sz="2000" dirty="0" err="1"/>
              <a:t>growth</a:t>
            </a:r>
            <a:r>
              <a:rPr lang="hu-HU" sz="2000" dirty="0"/>
              <a:t>, </a:t>
            </a:r>
            <a:r>
              <a:rPr lang="hu-HU" sz="2000" dirty="0" err="1" smtClean="0"/>
              <a:t>nemnövekedés</a:t>
            </a:r>
            <a:r>
              <a:rPr lang="hu-HU" sz="2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olidFill>
                  <a:srgbClr val="00B050"/>
                </a:solidFill>
              </a:rPr>
              <a:t>Zöld gazdaság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err="1" smtClean="0"/>
              <a:t>Triple-bottom-line</a:t>
            </a:r>
            <a:r>
              <a:rPr lang="hu-HU" sz="2000" dirty="0"/>
              <a:t>, alias 3P [</a:t>
            </a:r>
            <a:r>
              <a:rPr lang="hu-HU" sz="2000" dirty="0" err="1"/>
              <a:t>people-planet-profit</a:t>
            </a:r>
            <a:r>
              <a:rPr lang="hu-HU" sz="2000" dirty="0" smtClean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Fenntartható fogyasztás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CSR – Váll. Társ. Fel.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olidFill>
                  <a:srgbClr val="0070C0"/>
                </a:solidFill>
              </a:rPr>
              <a:t>Kék gazdaság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CSV – Közös értékteremtés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/>
              <a:t>Ipari ökológia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err="1" smtClean="0">
                <a:solidFill>
                  <a:srgbClr val="FFC000"/>
                </a:solidFill>
              </a:rPr>
              <a:t>Sharing</a:t>
            </a:r>
            <a:r>
              <a:rPr lang="hu-HU" sz="2000" dirty="0" smtClean="0">
                <a:solidFill>
                  <a:srgbClr val="FFC000"/>
                </a:solidFill>
              </a:rPr>
              <a:t> </a:t>
            </a:r>
            <a:r>
              <a:rPr lang="hu-HU" sz="2000" dirty="0" err="1" smtClean="0">
                <a:solidFill>
                  <a:srgbClr val="FFC000"/>
                </a:solidFill>
              </a:rPr>
              <a:t>economy</a:t>
            </a:r>
            <a:endParaRPr lang="hu-HU" sz="2000" dirty="0" smtClean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2400" b="1" dirty="0" smtClean="0">
                <a:solidFill>
                  <a:schemeClr val="bg2">
                    <a:lumMod val="75000"/>
                  </a:schemeClr>
                </a:solidFill>
              </a:rPr>
              <a:t>KÖRKÖRÖS GAZDASÁG</a:t>
            </a:r>
            <a:endParaRPr lang="hu-H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540060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Környezetvédelem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b="1" dirty="0" smtClean="0"/>
              <a:t>Fenntartható fejlődés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Globális felmelegedés ≠ ózonlyuk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Migránsok…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u-HU" sz="2800" dirty="0" smtClean="0"/>
              <a:t>…&gt;…&gt;…&gt;…&gt;…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11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07" y="3337349"/>
            <a:ext cx="4965169" cy="32600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144"/>
            <a:ext cx="2933303" cy="42195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33">
            <a:off x="2618629" y="413383"/>
            <a:ext cx="1743069" cy="274019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574">
            <a:off x="4462214" y="71299"/>
            <a:ext cx="4718298" cy="3213685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35496" y="457200"/>
            <a:ext cx="2592288" cy="19636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FF"/>
                </a:solidFill>
                <a:latin typeface="New Century Schoolbook" panose="02040603050705020304" pitchFamily="18" charset="0"/>
              </a:defRPr>
            </a:lvl9pPr>
          </a:lstStyle>
          <a:p>
            <a:r>
              <a:rPr lang="en-US" sz="4000" dirty="0" smtClean="0"/>
              <a:t>Sharing economy</a:t>
            </a:r>
            <a:r>
              <a:rPr lang="hu-HU" sz="4000" dirty="0" smtClean="0"/>
              <a:t> </a:t>
            </a:r>
            <a:r>
              <a:rPr lang="hu-HU" sz="3200" b="0" dirty="0" smtClean="0">
                <a:solidFill>
                  <a:srgbClr val="FF0000"/>
                </a:solidFill>
              </a:rPr>
              <a:t>– A life </a:t>
            </a:r>
            <a:r>
              <a:rPr lang="hu-HU" sz="3200" b="0" dirty="0" err="1" smtClean="0">
                <a:solidFill>
                  <a:srgbClr val="FF0000"/>
                </a:solidFill>
              </a:rPr>
              <a:t>cycle</a:t>
            </a:r>
            <a:endParaRPr lang="en-US" sz="3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99942" cy="57332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75621"/>
            <a:ext cx="5760640" cy="23628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 b="17727"/>
          <a:stretch/>
        </p:blipFill>
        <p:spPr>
          <a:xfrm>
            <a:off x="35496" y="908720"/>
            <a:ext cx="6047440" cy="35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New Century Schoolbook"/>
        <a:ea typeface=""/>
        <a:cs typeface=""/>
      </a:majorFont>
      <a:minorFont>
        <a:latin typeface="New 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Century Gothic"/>
        <a:ea typeface=""/>
        <a:cs typeface="Arial"/>
      </a:majorFont>
      <a:minorFont>
        <a:latin typeface="Baskerville Old Fac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656</Words>
  <Application>Microsoft Office PowerPoint</Application>
  <PresentationFormat>Diavetítés a képernyőre (4:3 oldalarány)</PresentationFormat>
  <Paragraphs>139</Paragraphs>
  <Slides>27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15</vt:i4>
      </vt:variant>
      <vt:variant>
        <vt:lpstr>Téma</vt:lpstr>
      </vt:variant>
      <vt:variant>
        <vt:i4>8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51" baseType="lpstr">
      <vt:lpstr>MS PGothic</vt:lpstr>
      <vt:lpstr>MS PGothic</vt:lpstr>
      <vt:lpstr>Arial</vt:lpstr>
      <vt:lpstr>Baskerville Old Face</vt:lpstr>
      <vt:lpstr>Book Antiqua</vt:lpstr>
      <vt:lpstr>Calibri</vt:lpstr>
      <vt:lpstr>Century Gothic</vt:lpstr>
      <vt:lpstr>Garamond</vt:lpstr>
      <vt:lpstr>Gill Sans MT Condensed</vt:lpstr>
      <vt:lpstr>Monotype Corsiva</vt:lpstr>
      <vt:lpstr>MS Mincho</vt:lpstr>
      <vt:lpstr>New Century Schoolbook</vt:lpstr>
      <vt:lpstr>Times</vt:lpstr>
      <vt:lpstr>Times New Roman</vt:lpstr>
      <vt:lpstr>Wingdings</vt:lpstr>
      <vt:lpstr>Alapértelmezett terv</vt:lpstr>
      <vt:lpstr>1_Alapértelmezett terv</vt:lpstr>
      <vt:lpstr>2_Alapértelmezett terv</vt:lpstr>
      <vt:lpstr>3_Alapértelmezett terv</vt:lpstr>
      <vt:lpstr>4_Alapértelmezett terv</vt:lpstr>
      <vt:lpstr>5_Alapértelmezett terv</vt:lpstr>
      <vt:lpstr>6_Alapértelmezett terv</vt:lpstr>
      <vt:lpstr>7_Alapértelmezett terv</vt:lpstr>
      <vt:lpstr>Microsoft Office Excel diagram</vt:lpstr>
      <vt:lpstr>PowerPoint bemutató</vt:lpstr>
      <vt:lpstr>PowerPoint bemutató</vt:lpstr>
      <vt:lpstr>A társadalmi-gazdasági átmenet lehetőségei szekció</vt:lpstr>
      <vt:lpstr>A gazdasági növekedés hármas határának kiszámítása felé</vt:lpstr>
      <vt:lpstr>Tartalom</vt:lpstr>
      <vt:lpstr>The name of the game (2018)</vt:lpstr>
      <vt:lpstr>Klérus és laikusok</vt:lpstr>
      <vt:lpstr>PowerPoint bemutató</vt:lpstr>
      <vt:lpstr>PowerPoint bemutató</vt:lpstr>
      <vt:lpstr>PowerPoint bemutató</vt:lpstr>
      <vt:lpstr>PowerPoint bemutató</vt:lpstr>
      <vt:lpstr>PowerPoint bemutató</vt:lpstr>
      <vt:lpstr>Tartalom</vt:lpstr>
      <vt:lpstr>PowerPoint bemutató</vt:lpstr>
      <vt:lpstr>PowerPoint bemutató</vt:lpstr>
      <vt:lpstr>Fő fenntarthatósági mutatók a nagy ugrások időpontjában, i.e. 10.000 és 2008 között</vt:lpstr>
      <vt:lpstr>A Föld telítettsége, i.e. 10 000 - 2008 </vt:lpstr>
      <vt:lpstr>Világnépesség várható csúcsa</vt:lpstr>
      <vt:lpstr>A Föld-telítettség és világnépesség hosszútávú trendje i.e. 10.000 és 2008 között </vt:lpstr>
      <vt:lpstr>Tartalom</vt:lpstr>
      <vt:lpstr>1.</vt:lpstr>
      <vt:lpstr>A Föld ökológiai eltartóképessége a fogyasztás különböző szintjein</vt:lpstr>
      <vt:lpstr>2.</vt:lpstr>
      <vt:lpstr>Értelmezési keret (Nagy Zita Barbara)</vt:lpstr>
      <vt:lpstr>PowerPoint bemutató</vt:lpstr>
      <vt:lpstr>Országok GDP-je és boldogsága</vt:lpstr>
      <vt:lpstr>PowerPoint bemutató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Erényökonómia, haszonökonómia</dc:title>
  <dc:creator>Tóth Gergely</dc:creator>
  <cp:lastModifiedBy>Gergely Tóth</cp:lastModifiedBy>
  <cp:revision>156</cp:revision>
  <dcterms:created xsi:type="dcterms:W3CDTF">2012-03-01T06:27:17Z</dcterms:created>
  <dcterms:modified xsi:type="dcterms:W3CDTF">2018-05-24T08:14:22Z</dcterms:modified>
</cp:coreProperties>
</file>